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279" r:id="rId5"/>
    <p:sldId id="276" r:id="rId6"/>
    <p:sldId id="280" r:id="rId7"/>
    <p:sldId id="281" r:id="rId8"/>
    <p:sldId id="283" r:id="rId9"/>
    <p:sldId id="284" r:id="rId10"/>
    <p:sldId id="285" r:id="rId11"/>
    <p:sldId id="286" r:id="rId12"/>
    <p:sldId id="287" r:id="rId13"/>
    <p:sldId id="257" r:id="rId14"/>
    <p:sldId id="258" r:id="rId15"/>
    <p:sldId id="259" r:id="rId16"/>
    <p:sldId id="268" r:id="rId17"/>
    <p:sldId id="270" r:id="rId18"/>
    <p:sldId id="263" r:id="rId19"/>
    <p:sldId id="264" r:id="rId20"/>
    <p:sldId id="265" r:id="rId21"/>
    <p:sldId id="260" r:id="rId22"/>
    <p:sldId id="272"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981C8-43BE-49A4-A723-83D404AABE9A}"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BF61-990E-485A-A0C0-99DDD0C851D6}" type="slidenum">
              <a:rPr lang="en-US" smtClean="0"/>
              <a:t>‹#›</a:t>
            </a:fld>
            <a:endParaRPr lang="en-US"/>
          </a:p>
        </p:txBody>
      </p:sp>
    </p:spTree>
    <p:extLst>
      <p:ext uri="{BB962C8B-B14F-4D97-AF65-F5344CB8AC3E}">
        <p14:creationId xmlns:p14="http://schemas.microsoft.com/office/powerpoint/2010/main" val="15297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981C8-43BE-49A4-A723-83D404AABE9A}"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BF61-990E-485A-A0C0-99DDD0C851D6}" type="slidenum">
              <a:rPr lang="en-US" smtClean="0"/>
              <a:t>‹#›</a:t>
            </a:fld>
            <a:endParaRPr lang="en-US"/>
          </a:p>
        </p:txBody>
      </p:sp>
    </p:spTree>
    <p:extLst>
      <p:ext uri="{BB962C8B-B14F-4D97-AF65-F5344CB8AC3E}">
        <p14:creationId xmlns:p14="http://schemas.microsoft.com/office/powerpoint/2010/main" val="423535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981C8-43BE-49A4-A723-83D404AABE9A}"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BF61-990E-485A-A0C0-99DDD0C851D6}" type="slidenum">
              <a:rPr lang="en-US" smtClean="0"/>
              <a:t>‹#›</a:t>
            </a:fld>
            <a:endParaRPr lang="en-US"/>
          </a:p>
        </p:txBody>
      </p:sp>
    </p:spTree>
    <p:extLst>
      <p:ext uri="{BB962C8B-B14F-4D97-AF65-F5344CB8AC3E}">
        <p14:creationId xmlns:p14="http://schemas.microsoft.com/office/powerpoint/2010/main" val="384892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981C8-43BE-49A4-A723-83D404AABE9A}"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BF61-990E-485A-A0C0-99DDD0C851D6}" type="slidenum">
              <a:rPr lang="en-US" smtClean="0"/>
              <a:t>‹#›</a:t>
            </a:fld>
            <a:endParaRPr lang="en-US"/>
          </a:p>
        </p:txBody>
      </p:sp>
    </p:spTree>
    <p:extLst>
      <p:ext uri="{BB962C8B-B14F-4D97-AF65-F5344CB8AC3E}">
        <p14:creationId xmlns:p14="http://schemas.microsoft.com/office/powerpoint/2010/main" val="419892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1981C8-43BE-49A4-A723-83D404AABE9A}"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BF61-990E-485A-A0C0-99DDD0C851D6}" type="slidenum">
              <a:rPr lang="en-US" smtClean="0"/>
              <a:t>‹#›</a:t>
            </a:fld>
            <a:endParaRPr lang="en-US"/>
          </a:p>
        </p:txBody>
      </p:sp>
    </p:spTree>
    <p:extLst>
      <p:ext uri="{BB962C8B-B14F-4D97-AF65-F5344CB8AC3E}">
        <p14:creationId xmlns:p14="http://schemas.microsoft.com/office/powerpoint/2010/main" val="254853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1981C8-43BE-49A4-A723-83D404AABE9A}"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DBF61-990E-485A-A0C0-99DDD0C851D6}" type="slidenum">
              <a:rPr lang="en-US" smtClean="0"/>
              <a:t>‹#›</a:t>
            </a:fld>
            <a:endParaRPr lang="en-US"/>
          </a:p>
        </p:txBody>
      </p:sp>
    </p:spTree>
    <p:extLst>
      <p:ext uri="{BB962C8B-B14F-4D97-AF65-F5344CB8AC3E}">
        <p14:creationId xmlns:p14="http://schemas.microsoft.com/office/powerpoint/2010/main" val="393742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1981C8-43BE-49A4-A723-83D404AABE9A}" type="datetimeFigureOut">
              <a:rPr lang="en-US" smtClean="0"/>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DBF61-990E-485A-A0C0-99DDD0C851D6}" type="slidenum">
              <a:rPr lang="en-US" smtClean="0"/>
              <a:t>‹#›</a:t>
            </a:fld>
            <a:endParaRPr lang="en-US"/>
          </a:p>
        </p:txBody>
      </p:sp>
    </p:spTree>
    <p:extLst>
      <p:ext uri="{BB962C8B-B14F-4D97-AF65-F5344CB8AC3E}">
        <p14:creationId xmlns:p14="http://schemas.microsoft.com/office/powerpoint/2010/main" val="59264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1981C8-43BE-49A4-A723-83D404AABE9A}" type="datetimeFigureOut">
              <a:rPr lang="en-US" smtClean="0"/>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DBF61-990E-485A-A0C0-99DDD0C851D6}" type="slidenum">
              <a:rPr lang="en-US" smtClean="0"/>
              <a:t>‹#›</a:t>
            </a:fld>
            <a:endParaRPr lang="en-US"/>
          </a:p>
        </p:txBody>
      </p:sp>
    </p:spTree>
    <p:extLst>
      <p:ext uri="{BB962C8B-B14F-4D97-AF65-F5344CB8AC3E}">
        <p14:creationId xmlns:p14="http://schemas.microsoft.com/office/powerpoint/2010/main" val="298916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981C8-43BE-49A4-A723-83D404AABE9A}"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DBF61-990E-485A-A0C0-99DDD0C851D6}" type="slidenum">
              <a:rPr lang="en-US" smtClean="0"/>
              <a:t>‹#›</a:t>
            </a:fld>
            <a:endParaRPr lang="en-US"/>
          </a:p>
        </p:txBody>
      </p:sp>
    </p:spTree>
    <p:extLst>
      <p:ext uri="{BB962C8B-B14F-4D97-AF65-F5344CB8AC3E}">
        <p14:creationId xmlns:p14="http://schemas.microsoft.com/office/powerpoint/2010/main" val="347916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981C8-43BE-49A4-A723-83D404AABE9A}"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DBF61-990E-485A-A0C0-99DDD0C851D6}" type="slidenum">
              <a:rPr lang="en-US" smtClean="0"/>
              <a:t>‹#›</a:t>
            </a:fld>
            <a:endParaRPr lang="en-US"/>
          </a:p>
        </p:txBody>
      </p:sp>
    </p:spTree>
    <p:extLst>
      <p:ext uri="{BB962C8B-B14F-4D97-AF65-F5344CB8AC3E}">
        <p14:creationId xmlns:p14="http://schemas.microsoft.com/office/powerpoint/2010/main" val="187757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981C8-43BE-49A4-A723-83D404AABE9A}"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DBF61-990E-485A-A0C0-99DDD0C851D6}" type="slidenum">
              <a:rPr lang="en-US" smtClean="0"/>
              <a:t>‹#›</a:t>
            </a:fld>
            <a:endParaRPr lang="en-US"/>
          </a:p>
        </p:txBody>
      </p:sp>
    </p:spTree>
    <p:extLst>
      <p:ext uri="{BB962C8B-B14F-4D97-AF65-F5344CB8AC3E}">
        <p14:creationId xmlns:p14="http://schemas.microsoft.com/office/powerpoint/2010/main" val="230240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981C8-43BE-49A4-A723-83D404AABE9A}" type="datetimeFigureOut">
              <a:rPr lang="en-US" smtClean="0"/>
              <a:t>10/26/2023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DBF61-990E-485A-A0C0-99DDD0C851D6}" type="slidenum">
              <a:rPr lang="en-US" smtClean="0"/>
              <a:t>‹#›</a:t>
            </a:fld>
            <a:endParaRPr lang="en-US"/>
          </a:p>
        </p:txBody>
      </p:sp>
    </p:spTree>
    <p:extLst>
      <p:ext uri="{BB962C8B-B14F-4D97-AF65-F5344CB8AC3E}">
        <p14:creationId xmlns:p14="http://schemas.microsoft.com/office/powerpoint/2010/main" val="1406828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18838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i="1" dirty="0" smtClean="0">
                <a:solidFill>
                  <a:srgbClr val="FF0000"/>
                </a:solidFill>
                <a:effectLst>
                  <a:outerShdw blurRad="38100" dist="38100" dir="2700000" algn="tl">
                    <a:srgbClr val="000000">
                      <a:alpha val="43137"/>
                    </a:srgbClr>
                  </a:outerShdw>
                </a:effectLst>
              </a:rPr>
              <a:t>Liver </a:t>
            </a:r>
            <a:r>
              <a:rPr lang="en-US" b="1" i="1" dirty="0" err="1" smtClean="0">
                <a:solidFill>
                  <a:srgbClr val="FF0000"/>
                </a:solidFill>
                <a:effectLst>
                  <a:outerShdw blurRad="38100" dist="38100" dir="2700000" algn="tl">
                    <a:srgbClr val="000000">
                      <a:alpha val="43137"/>
                    </a:srgbClr>
                  </a:outerShdw>
                </a:effectLst>
              </a:rPr>
              <a:t>fuction</a:t>
            </a:r>
            <a:r>
              <a:rPr lang="en-US" b="1" i="1" dirty="0" smtClean="0">
                <a:solidFill>
                  <a:srgbClr val="FF0000"/>
                </a:solidFill>
                <a:effectLst>
                  <a:outerShdw blurRad="38100" dist="38100" dir="2700000" algn="tl">
                    <a:srgbClr val="000000">
                      <a:alpha val="43137"/>
                    </a:srgbClr>
                  </a:outerShdw>
                </a:effectLst>
              </a:rPr>
              <a:t> test</a:t>
            </a:r>
            <a:br>
              <a:rPr lang="en-US" b="1" i="1" dirty="0" smtClean="0">
                <a:solidFill>
                  <a:srgbClr val="FF0000"/>
                </a:solidFill>
                <a:effectLst>
                  <a:outerShdw blurRad="38100" dist="38100" dir="2700000" algn="tl">
                    <a:srgbClr val="000000">
                      <a:alpha val="43137"/>
                    </a:srgbClr>
                  </a:outerShdw>
                </a:effectLst>
              </a:rPr>
            </a:br>
            <a:r>
              <a:rPr lang="en-US" b="1" i="1" dirty="0" smtClean="0">
                <a:solidFill>
                  <a:srgbClr val="FF0000"/>
                </a:solidFill>
                <a:effectLst>
                  <a:outerShdw blurRad="38100" dist="38100" dir="2700000" algn="tl">
                    <a:srgbClr val="000000">
                      <a:alpha val="43137"/>
                    </a:srgbClr>
                  </a:outerShdw>
                </a:effectLst>
              </a:rPr>
              <a:t>Jaundice</a:t>
            </a:r>
            <a:br>
              <a:rPr lang="en-US" b="1" i="1" dirty="0" smtClean="0">
                <a:solidFill>
                  <a:srgbClr val="FF0000"/>
                </a:solidFill>
                <a:effectLst>
                  <a:outerShdw blurRad="38100" dist="38100" dir="2700000" algn="tl">
                    <a:srgbClr val="000000">
                      <a:alpha val="43137"/>
                    </a:srgbClr>
                  </a:outerShdw>
                </a:effectLst>
              </a:rPr>
            </a:br>
            <a:r>
              <a:rPr lang="en-US" b="1" i="1" dirty="0" smtClean="0">
                <a:solidFill>
                  <a:srgbClr val="FF0000"/>
                </a:solidFill>
                <a:effectLst>
                  <a:outerShdw blurRad="38100" dist="38100" dir="2700000" algn="tl">
                    <a:srgbClr val="000000">
                      <a:alpha val="43137"/>
                    </a:srgbClr>
                  </a:outerShdw>
                </a:effectLst>
              </a:rPr>
              <a:t> </a:t>
            </a:r>
            <a:endParaRPr lang="en-US"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280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5097"/>
            <a:ext cx="10515600" cy="6209212"/>
          </a:xfrm>
        </p:spPr>
        <p:txBody>
          <a:bodyPr>
            <a:noAutofit/>
          </a:bodyPr>
          <a:lstStyle/>
          <a:p>
            <a:r>
              <a:rPr lang="en-US" sz="2400" dirty="0"/>
              <a:t>Jaundice during the first 24 </a:t>
            </a:r>
            <a:r>
              <a:rPr lang="en-US" sz="2400" dirty="0" err="1"/>
              <a:t>hr</a:t>
            </a:r>
            <a:r>
              <a:rPr lang="en-US" sz="2400" dirty="0"/>
              <a:t> of  life  is  more likely to  be    </a:t>
            </a:r>
            <a:r>
              <a:rPr lang="en-US" sz="2400" b="1" dirty="0"/>
              <a:t>pathological</a:t>
            </a:r>
            <a:r>
              <a:rPr lang="en-US" sz="2400" dirty="0"/>
              <a:t> than  </a:t>
            </a:r>
            <a:r>
              <a:rPr lang="en-US" sz="2400" b="1" dirty="0"/>
              <a:t>physiological.</a:t>
            </a:r>
            <a:r>
              <a:rPr lang="en-US" sz="2400" dirty="0"/>
              <a:t>  </a:t>
            </a:r>
          </a:p>
          <a:p>
            <a:r>
              <a:rPr lang="en-US" sz="2400" b="1" dirty="0"/>
              <a:t>Kernicterus: </a:t>
            </a:r>
            <a:r>
              <a:rPr lang="en-US" sz="2400" dirty="0"/>
              <a:t>toxic encephalopathy occur when the amount of unconjugated bilirubin exceed the protein binding capacity, the unbound bilirubin [lipid soluble] can penetrate the blood-brain barrier.</a:t>
            </a:r>
          </a:p>
          <a:p>
            <a:r>
              <a:rPr lang="en-US" sz="2400" b="1" dirty="0" smtClean="0"/>
              <a:t>Inherited </a:t>
            </a:r>
            <a:r>
              <a:rPr lang="en-US" sz="2400" b="1" dirty="0"/>
              <a:t>unconjugated hyperbilirubinemia: include</a:t>
            </a:r>
            <a:endParaRPr lang="en-US" sz="2400" dirty="0"/>
          </a:p>
          <a:p>
            <a:pPr marL="0" indent="0">
              <a:buNone/>
            </a:pPr>
            <a:r>
              <a:rPr lang="en-US" sz="2400" b="1" dirty="0" smtClean="0">
                <a:solidFill>
                  <a:srgbClr val="FF0000"/>
                </a:solidFill>
              </a:rPr>
              <a:t>1</a:t>
            </a:r>
            <a:r>
              <a:rPr lang="en-US" sz="2400" b="1" dirty="0">
                <a:solidFill>
                  <a:srgbClr val="FF0000"/>
                </a:solidFill>
              </a:rPr>
              <a:t>] Gilbert syndrome (present in the second decade) </a:t>
            </a:r>
            <a:endParaRPr lang="en-US" sz="2400" dirty="0">
              <a:solidFill>
                <a:srgbClr val="FF0000"/>
              </a:solidFill>
            </a:endParaRPr>
          </a:p>
          <a:p>
            <a:pPr lvl="0"/>
            <a:r>
              <a:rPr lang="en-US" sz="2400" dirty="0"/>
              <a:t>Caused by </a:t>
            </a:r>
            <a:r>
              <a:rPr lang="en-US" sz="2400" u="sng" dirty="0"/>
              <a:t>decreased expression of bilirubin UDP-</a:t>
            </a:r>
            <a:r>
              <a:rPr lang="en-US" sz="2400" u="sng" dirty="0" err="1"/>
              <a:t>glucuronyltransferase</a:t>
            </a:r>
            <a:r>
              <a:rPr lang="en-US" sz="2400" u="sng" dirty="0"/>
              <a:t>, due to a mutation in the promoter portion of the gene.</a:t>
            </a:r>
            <a:endParaRPr lang="en-US" sz="2400" dirty="0"/>
          </a:p>
          <a:p>
            <a:pPr lvl="0"/>
            <a:r>
              <a:rPr lang="en-US" sz="2400" dirty="0"/>
              <a:t>It is more common 2-7 times in men than women</a:t>
            </a:r>
            <a:r>
              <a:rPr lang="en-US" sz="2400" dirty="0" smtClean="0"/>
              <a:t>.</a:t>
            </a:r>
          </a:p>
          <a:p>
            <a:pPr marL="0" indent="0">
              <a:buNone/>
            </a:pPr>
            <a:r>
              <a:rPr lang="en-US" sz="2400" b="1" dirty="0" smtClean="0">
                <a:solidFill>
                  <a:srgbClr val="FF0000"/>
                </a:solidFill>
              </a:rPr>
              <a:t>2</a:t>
            </a:r>
            <a:r>
              <a:rPr lang="en-US" sz="2400" b="1" dirty="0">
                <a:solidFill>
                  <a:srgbClr val="FF0000"/>
                </a:solidFill>
              </a:rPr>
              <a:t>] </a:t>
            </a:r>
            <a:r>
              <a:rPr lang="en-US" sz="2400" b="1" dirty="0" err="1">
                <a:solidFill>
                  <a:srgbClr val="FF0000"/>
                </a:solidFill>
              </a:rPr>
              <a:t>Crigler-Najjar</a:t>
            </a:r>
            <a:r>
              <a:rPr lang="en-US" sz="2400" b="1" dirty="0">
                <a:solidFill>
                  <a:srgbClr val="FF0000"/>
                </a:solidFill>
              </a:rPr>
              <a:t> syndrome </a:t>
            </a:r>
            <a:endParaRPr lang="en-US" sz="2400" dirty="0">
              <a:solidFill>
                <a:srgbClr val="FF0000"/>
              </a:solidFill>
            </a:endParaRPr>
          </a:p>
          <a:p>
            <a:pPr lvl="0"/>
            <a:r>
              <a:rPr lang="en-US" sz="2400" dirty="0"/>
              <a:t>This is due to </a:t>
            </a:r>
            <a:r>
              <a:rPr lang="en-US" sz="2400" u="sng" dirty="0"/>
              <a:t>absence or decrease activity of </a:t>
            </a:r>
            <a:r>
              <a:rPr lang="en-US" sz="2400" u="sng" dirty="0" smtClean="0"/>
              <a:t>enzyme</a:t>
            </a:r>
            <a:endParaRPr lang="en-US" sz="2400" dirty="0"/>
          </a:p>
          <a:p>
            <a:pPr lvl="0"/>
            <a:r>
              <a:rPr lang="en-US" sz="2400" dirty="0"/>
              <a:t> It is a more serious condition. It usually presents at birth.</a:t>
            </a:r>
          </a:p>
          <a:p>
            <a:pPr lvl="0"/>
            <a:r>
              <a:rPr lang="en-US" sz="2400" dirty="0"/>
              <a:t>The plasma unconjugated bilirubin may increase to concentrations that exceed the binding capacity of albumin and so cause kernicterus.</a:t>
            </a:r>
          </a:p>
          <a:p>
            <a:endParaRPr lang="en-US" sz="2400" dirty="0"/>
          </a:p>
        </p:txBody>
      </p:sp>
    </p:spTree>
    <p:extLst>
      <p:ext uri="{BB962C8B-B14F-4D97-AF65-F5344CB8AC3E}">
        <p14:creationId xmlns:p14="http://schemas.microsoft.com/office/powerpoint/2010/main" val="254408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5394"/>
            <a:ext cx="10515600" cy="5471569"/>
          </a:xfrm>
        </p:spPr>
        <p:txBody>
          <a:bodyPr>
            <a:normAutofit fontScale="92500" lnSpcReduction="20000"/>
          </a:bodyPr>
          <a:lstStyle/>
          <a:p>
            <a:pPr marL="0" indent="0">
              <a:buNone/>
            </a:pPr>
            <a:r>
              <a:rPr lang="en-US" b="1" u="sng" dirty="0" smtClean="0">
                <a:solidFill>
                  <a:srgbClr val="FF0000"/>
                </a:solidFill>
              </a:rPr>
              <a:t>2] </a:t>
            </a:r>
            <a:r>
              <a:rPr lang="en-US" b="1" u="sng" dirty="0" smtClean="0"/>
              <a:t>Conjugated </a:t>
            </a:r>
            <a:r>
              <a:rPr lang="en-US" b="1" u="sng" dirty="0"/>
              <a:t>hyperbilirubinemia</a:t>
            </a:r>
            <a:endParaRPr lang="en-US" dirty="0"/>
          </a:p>
          <a:p>
            <a:r>
              <a:rPr lang="en-US" dirty="0"/>
              <a:t>results from </a:t>
            </a:r>
          </a:p>
          <a:p>
            <a:pPr lvl="0"/>
            <a:r>
              <a:rPr lang="en-US" dirty="0"/>
              <a:t>blockage of the hepatic or common bile ducts </a:t>
            </a:r>
          </a:p>
          <a:p>
            <a:pPr lvl="0"/>
            <a:r>
              <a:rPr lang="en-US" dirty="0"/>
              <a:t>bilirubin </a:t>
            </a:r>
            <a:r>
              <a:rPr lang="en-US" dirty="0" err="1"/>
              <a:t>diglucuronide</a:t>
            </a:r>
            <a:r>
              <a:rPr lang="en-US" dirty="0"/>
              <a:t> cannot be excreted</a:t>
            </a:r>
          </a:p>
          <a:p>
            <a:pPr marL="0" indent="0">
              <a:buNone/>
            </a:pPr>
            <a:r>
              <a:rPr lang="en-US" dirty="0"/>
              <a:t> </a:t>
            </a:r>
          </a:p>
          <a:p>
            <a:pPr marL="0" indent="0">
              <a:buNone/>
            </a:pPr>
            <a:r>
              <a:rPr lang="en-US" b="1" dirty="0" smtClean="0">
                <a:solidFill>
                  <a:srgbClr val="FF0000"/>
                </a:solidFill>
              </a:rPr>
              <a:t> Inherited </a:t>
            </a:r>
            <a:r>
              <a:rPr lang="en-US" b="1" dirty="0">
                <a:solidFill>
                  <a:srgbClr val="FF0000"/>
                </a:solidFill>
              </a:rPr>
              <a:t>conjugated hyperbilirubinemia</a:t>
            </a:r>
            <a:endParaRPr lang="en-US" dirty="0">
              <a:solidFill>
                <a:srgbClr val="FF0000"/>
              </a:solidFill>
            </a:endParaRPr>
          </a:p>
          <a:p>
            <a:r>
              <a:rPr lang="en-US" b="1" dirty="0" err="1"/>
              <a:t>Dobin</a:t>
            </a:r>
            <a:r>
              <a:rPr lang="en-US" b="1" dirty="0"/>
              <a:t>-Jonson Syndrome</a:t>
            </a:r>
            <a:endParaRPr lang="en-US" dirty="0"/>
          </a:p>
          <a:p>
            <a:pPr lvl="0"/>
            <a:r>
              <a:rPr lang="en-US" dirty="0"/>
              <a:t>It is a rare inherited disease during childhood or adult life</a:t>
            </a:r>
          </a:p>
          <a:p>
            <a:pPr lvl="0"/>
            <a:r>
              <a:rPr lang="en-US" dirty="0"/>
              <a:t>Benign disorder that causes defect in excretion of bilirubin into the serum, </a:t>
            </a:r>
          </a:p>
          <a:p>
            <a:pPr lvl="0"/>
            <a:r>
              <a:rPr lang="en-US" dirty="0"/>
              <a:t>Characterized by hepatomegaly and causes a black liver due to the deposition of a pigment similar to melanin.</a:t>
            </a:r>
          </a:p>
          <a:p>
            <a:pPr lvl="0"/>
            <a:r>
              <a:rPr lang="en-US" dirty="0"/>
              <a:t>If there is no pigment , it is called </a:t>
            </a:r>
            <a:r>
              <a:rPr lang="en-US" dirty="0" smtClean="0"/>
              <a:t>(</a:t>
            </a:r>
            <a:r>
              <a:rPr lang="en-US" b="1" dirty="0" smtClean="0"/>
              <a:t>Rotor </a:t>
            </a:r>
            <a:r>
              <a:rPr lang="en-US" b="1" dirty="0"/>
              <a:t>syndrome</a:t>
            </a:r>
            <a:r>
              <a:rPr lang="en-US" dirty="0"/>
              <a:t>)</a:t>
            </a:r>
          </a:p>
          <a:p>
            <a:pPr marL="0" indent="0">
              <a:buNone/>
            </a:pPr>
            <a:r>
              <a:rPr lang="en-US" dirty="0"/>
              <a:t> </a:t>
            </a:r>
          </a:p>
        </p:txBody>
      </p:sp>
    </p:spTree>
    <p:extLst>
      <p:ext uri="{BB962C8B-B14F-4D97-AF65-F5344CB8AC3E}">
        <p14:creationId xmlns:p14="http://schemas.microsoft.com/office/powerpoint/2010/main" val="297548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Notes:</a:t>
            </a:r>
            <a:endParaRPr lang="en-US" b="1" u="sng" dirty="0">
              <a:solidFill>
                <a:srgbClr val="FF0000"/>
              </a:solidFill>
            </a:endParaRPr>
          </a:p>
        </p:txBody>
      </p:sp>
      <p:sp>
        <p:nvSpPr>
          <p:cNvPr id="3" name="Content Placeholder 2"/>
          <p:cNvSpPr>
            <a:spLocks noGrp="1"/>
          </p:cNvSpPr>
          <p:nvPr>
            <p:ph idx="1"/>
          </p:nvPr>
        </p:nvSpPr>
        <p:spPr>
          <a:xfrm>
            <a:off x="838200" y="1550126"/>
            <a:ext cx="10515600" cy="4626837"/>
          </a:xfrm>
        </p:spPr>
        <p:txBody>
          <a:bodyPr>
            <a:normAutofit fontScale="85000" lnSpcReduction="20000"/>
          </a:bodyPr>
          <a:lstStyle/>
          <a:p>
            <a:pPr lvl="0"/>
            <a:r>
              <a:rPr lang="en-US" dirty="0"/>
              <a:t>Total serum bilirubin level is the sum of the conjugated and unconjugated bilirubin.</a:t>
            </a:r>
          </a:p>
          <a:p>
            <a:pPr lvl="0"/>
            <a:r>
              <a:rPr lang="en-US" dirty="0"/>
              <a:t>Although the terms jaundice and icterus are used interchangeably, the term icterus is most commonly used in the clinical laboratory to refer to a serum or plasma sample with a yellow discoloration due to an elevated bilirubin level.</a:t>
            </a:r>
          </a:p>
          <a:p>
            <a:pPr lvl="0"/>
            <a:r>
              <a:rPr lang="en-US" dirty="0"/>
              <a:t> Unconjugated bilirubin is normally all protein bound and is not water soluble and therefore cannot be excreted in the urine. Patients with unconjugated </a:t>
            </a:r>
            <a:r>
              <a:rPr lang="en-US" dirty="0" err="1"/>
              <a:t>hyperbilirubinaemia</a:t>
            </a:r>
            <a:r>
              <a:rPr lang="en-US" dirty="0"/>
              <a:t> do not have </a:t>
            </a:r>
            <a:r>
              <a:rPr lang="en-US" dirty="0" err="1"/>
              <a:t>bilirubinuria</a:t>
            </a:r>
            <a:r>
              <a:rPr lang="en-US" dirty="0"/>
              <a:t> (‘</a:t>
            </a:r>
            <a:r>
              <a:rPr lang="en-US" dirty="0" err="1"/>
              <a:t>acholuric</a:t>
            </a:r>
            <a:r>
              <a:rPr lang="en-US" dirty="0"/>
              <a:t> jaundice’) such as Gilbert’s syndrome</a:t>
            </a:r>
            <a:r>
              <a:rPr lang="en-US" dirty="0" smtClean="0"/>
              <a:t>.</a:t>
            </a:r>
          </a:p>
          <a:p>
            <a:r>
              <a:rPr lang="en-US" dirty="0"/>
              <a:t>Conjugated </a:t>
            </a:r>
            <a:r>
              <a:rPr lang="en-US" dirty="0" err="1"/>
              <a:t>hyperbilurubinemia</a:t>
            </a:r>
            <a:r>
              <a:rPr lang="en-US" dirty="0"/>
              <a:t> </a:t>
            </a:r>
            <a:r>
              <a:rPr lang="en-US" dirty="0">
                <a:solidFill>
                  <a:schemeClr val="accent4"/>
                </a:solidFill>
              </a:rPr>
              <a:t>[choleric jaundice</a:t>
            </a:r>
            <a:r>
              <a:rPr lang="en-US" dirty="0">
                <a:solidFill>
                  <a:schemeClr val="accent4"/>
                </a:solidFill>
              </a:rPr>
              <a:t>].</a:t>
            </a:r>
            <a:endParaRPr lang="en-US" dirty="0">
              <a:solidFill>
                <a:schemeClr val="accent4"/>
              </a:solidFill>
            </a:endParaRPr>
          </a:p>
          <a:p>
            <a:pPr lvl="0"/>
            <a:r>
              <a:rPr lang="en-US" dirty="0"/>
              <a:t>Conjugated bilirubin is water soluble and is less strongly protein bound than the unconjugated form, and therefore can be excreted in the urine. </a:t>
            </a:r>
          </a:p>
          <a:p>
            <a:pPr lvl="0"/>
            <a:r>
              <a:rPr lang="en-US" dirty="0" err="1"/>
              <a:t>Bilirubinuria</a:t>
            </a:r>
            <a:r>
              <a:rPr lang="en-US" dirty="0"/>
              <a:t> is always pathological. Dark urine may be an early sign of some forms of hepatobiliary disease.</a:t>
            </a:r>
          </a:p>
        </p:txBody>
      </p:sp>
    </p:spTree>
    <p:extLst>
      <p:ext uri="{BB962C8B-B14F-4D97-AF65-F5344CB8AC3E}">
        <p14:creationId xmlns:p14="http://schemas.microsoft.com/office/powerpoint/2010/main" val="93220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Diseases of the liver:</a:t>
            </a:r>
            <a:r>
              <a:rPr lang="en-US" dirty="0" smtClean="0">
                <a:solidFill>
                  <a:srgbClr val="FF0000"/>
                </a:solidFill>
              </a:rPr>
              <a:t/>
            </a:r>
            <a:br>
              <a:rPr lang="en-US" dirty="0" smtClean="0">
                <a:solidFill>
                  <a:srgbClr val="FF0000"/>
                </a:solidFill>
              </a:rPr>
            </a:br>
            <a:r>
              <a:rPr lang="en-US" b="1" dirty="0" smtClean="0">
                <a:solidFill>
                  <a:srgbClr val="FF0000"/>
                </a:solidFill>
              </a:rPr>
              <a:t>Hepatocellular damage:</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t>Enzymes</a:t>
            </a:r>
            <a:r>
              <a:rPr lang="en-US" dirty="0"/>
              <a:t>: Liver enzymes play an important role in the assessment of liver function because injury to the liver resulting cytolysis and will cause the release of enzymes into circulation. </a:t>
            </a:r>
          </a:p>
          <a:p>
            <a:pPr marL="0" indent="0">
              <a:buNone/>
            </a:pPr>
            <a:endParaRPr lang="en-US" dirty="0"/>
          </a:p>
          <a:p>
            <a:pPr marL="0" indent="0">
              <a:buNone/>
            </a:pPr>
            <a:r>
              <a:rPr lang="en-US" dirty="0"/>
              <a:t> **</a:t>
            </a:r>
            <a:r>
              <a:rPr lang="en-US" b="1" i="1" dirty="0"/>
              <a:t> </a:t>
            </a:r>
            <a:r>
              <a:rPr lang="en-US" dirty="0"/>
              <a:t>It is important to note that the diagnosis of disease depends on a combination </a:t>
            </a:r>
            <a:r>
              <a:rPr lang="en-US" dirty="0" smtClean="0"/>
              <a:t>of</a:t>
            </a:r>
          </a:p>
          <a:p>
            <a:pPr>
              <a:buFont typeface="Wingdings" panose="05000000000000000000" pitchFamily="2" charset="2"/>
              <a:buChar char="Ø"/>
            </a:pPr>
            <a:r>
              <a:rPr lang="en-US" dirty="0"/>
              <a:t> </a:t>
            </a:r>
            <a:r>
              <a:rPr lang="en-US" dirty="0" smtClean="0"/>
              <a:t>patient </a:t>
            </a:r>
            <a:r>
              <a:rPr lang="en-US" dirty="0"/>
              <a:t>history </a:t>
            </a:r>
            <a:endParaRPr lang="en-US" dirty="0" smtClean="0"/>
          </a:p>
          <a:p>
            <a:pPr>
              <a:buFont typeface="Wingdings" panose="05000000000000000000" pitchFamily="2" charset="2"/>
              <a:buChar char="Ø"/>
            </a:pPr>
            <a:r>
              <a:rPr lang="en-US" dirty="0" smtClean="0"/>
              <a:t>physical examination</a:t>
            </a:r>
          </a:p>
          <a:p>
            <a:pPr>
              <a:buFont typeface="Wingdings" panose="05000000000000000000" pitchFamily="2" charset="2"/>
              <a:buChar char="Ø"/>
            </a:pPr>
            <a:r>
              <a:rPr lang="en-US" dirty="0"/>
              <a:t> </a:t>
            </a:r>
            <a:r>
              <a:rPr lang="en-US" dirty="0" smtClean="0"/>
              <a:t>laboratory </a:t>
            </a:r>
            <a:r>
              <a:rPr lang="en-US" dirty="0"/>
              <a:t>testing</a:t>
            </a:r>
            <a:r>
              <a:rPr lang="en-US" dirty="0" smtClean="0"/>
              <a:t>.</a:t>
            </a:r>
          </a:p>
          <a:p>
            <a:pPr>
              <a:buFont typeface="Wingdings" panose="05000000000000000000" pitchFamily="2" charset="2"/>
              <a:buChar char="Ø"/>
            </a:pPr>
            <a:r>
              <a:rPr lang="en-US" dirty="0" smtClean="0"/>
              <a:t> sometimes </a:t>
            </a:r>
            <a:r>
              <a:rPr lang="en-US" dirty="0"/>
              <a:t>radiologic studies and biopsy.</a:t>
            </a:r>
          </a:p>
        </p:txBody>
      </p:sp>
    </p:spTree>
    <p:extLst>
      <p:ext uri="{BB962C8B-B14F-4D97-AF65-F5344CB8AC3E}">
        <p14:creationId xmlns:p14="http://schemas.microsoft.com/office/powerpoint/2010/main" val="2502562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Aminotransferase </a:t>
            </a:r>
            <a:r>
              <a:rPr lang="en-US" b="1" dirty="0" err="1"/>
              <a:t>measurments</a:t>
            </a:r>
            <a:r>
              <a:rPr lang="en-US" b="1" dirty="0"/>
              <a:t>:</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two most common aminotransferases measured in clinical laboratory are</a:t>
            </a:r>
            <a:r>
              <a:rPr lang="en-US" b="1" dirty="0"/>
              <a:t> AST and ALT</a:t>
            </a:r>
            <a:endParaRPr lang="en-US" dirty="0"/>
          </a:p>
          <a:p>
            <a:r>
              <a:rPr lang="en-US" dirty="0"/>
              <a:t>ALT is found mainly in the liver (lesser amounts in skeletal muscle and kidney), whereas AST is widely distributed in equal amounts in (the heart, skeletal muscle, and liver), making ALT a more “liver -specific” marker than AST.</a:t>
            </a:r>
          </a:p>
          <a:p>
            <a:r>
              <a:rPr lang="en-US" dirty="0"/>
              <a:t> </a:t>
            </a:r>
            <a:r>
              <a:rPr lang="en-US" b="1" dirty="0"/>
              <a:t>Hepatitis: </a:t>
            </a:r>
            <a:r>
              <a:rPr lang="en-US" u="sng" dirty="0"/>
              <a:t>means inflammation of the </a:t>
            </a:r>
            <a:r>
              <a:rPr lang="en-US" u="sng" dirty="0" smtClean="0"/>
              <a:t>hepatocytes</a:t>
            </a:r>
            <a:endParaRPr lang="en-US" dirty="0"/>
          </a:p>
        </p:txBody>
      </p:sp>
    </p:spTree>
    <p:extLst>
      <p:ext uri="{BB962C8B-B14F-4D97-AF65-F5344CB8AC3E}">
        <p14:creationId xmlns:p14="http://schemas.microsoft.com/office/powerpoint/2010/main" val="3434285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Notes:</a:t>
            </a:r>
            <a:endParaRPr lang="en-US" b="1" dirty="0">
              <a:solidFill>
                <a:srgbClr val="FF0000"/>
              </a:solidFill>
            </a:endParaRPr>
          </a:p>
        </p:txBody>
      </p:sp>
      <p:sp>
        <p:nvSpPr>
          <p:cNvPr id="3" name="Content Placeholder 2"/>
          <p:cNvSpPr>
            <a:spLocks noGrp="1"/>
          </p:cNvSpPr>
          <p:nvPr>
            <p:ph idx="1"/>
          </p:nvPr>
        </p:nvSpPr>
        <p:spPr>
          <a:xfrm>
            <a:off x="838200" y="1576251"/>
            <a:ext cx="10515600" cy="5016138"/>
          </a:xfrm>
        </p:spPr>
        <p:txBody>
          <a:bodyPr>
            <a:noAutofit/>
          </a:bodyPr>
          <a:lstStyle/>
          <a:p>
            <a:pPr lvl="0"/>
            <a:r>
              <a:rPr lang="en-US" dirty="0"/>
              <a:t>A rise in plasma </a:t>
            </a:r>
            <a:r>
              <a:rPr lang="en-US" dirty="0" smtClean="0"/>
              <a:t>aminotransferase </a:t>
            </a:r>
            <a:r>
              <a:rPr lang="en-US" dirty="0"/>
              <a:t>activities is a </a:t>
            </a:r>
            <a:r>
              <a:rPr lang="en-US" i="1" u="sng" dirty="0"/>
              <a:t>sensitive indicator </a:t>
            </a:r>
            <a:r>
              <a:rPr lang="en-US" dirty="0"/>
              <a:t>of                      damage to cytoplasmic and/ or mitochondrial membranes. Plasma enzyme activities rise when the membranes of only very few cells are </a:t>
            </a:r>
            <a:r>
              <a:rPr lang="en-US" dirty="0" smtClean="0"/>
              <a:t>damaged</a:t>
            </a:r>
            <a:r>
              <a:rPr lang="en-US" dirty="0"/>
              <a:t> </a:t>
            </a:r>
          </a:p>
          <a:p>
            <a:r>
              <a:rPr lang="en-US" dirty="0" smtClean="0"/>
              <a:t>The </a:t>
            </a:r>
            <a:r>
              <a:rPr lang="en-US" dirty="0"/>
              <a:t>highest </a:t>
            </a:r>
            <a:r>
              <a:rPr lang="en-US" dirty="0" smtClean="0"/>
              <a:t>level </a:t>
            </a:r>
            <a:r>
              <a:rPr lang="en-US" dirty="0"/>
              <a:t>of AST and ALT are found in acute conditions such as </a:t>
            </a:r>
            <a:r>
              <a:rPr lang="en-US" u="sng" dirty="0"/>
              <a:t>viral </a:t>
            </a:r>
            <a:r>
              <a:rPr lang="en-US" u="sng" dirty="0" smtClean="0"/>
              <a:t>hepatitis</a:t>
            </a:r>
            <a:r>
              <a:rPr lang="en-US" dirty="0"/>
              <a:t>, </a:t>
            </a:r>
            <a:r>
              <a:rPr lang="en-US" u="sng" dirty="0"/>
              <a:t>drug</a:t>
            </a:r>
            <a:r>
              <a:rPr lang="en-US" dirty="0"/>
              <a:t>-and </a:t>
            </a:r>
            <a:r>
              <a:rPr lang="en-US" u="sng" dirty="0"/>
              <a:t>toxin-induced </a:t>
            </a:r>
            <a:r>
              <a:rPr lang="en-US" u="sng" dirty="0" smtClean="0"/>
              <a:t>liver necrosis[acetaminophen]</a:t>
            </a:r>
            <a:r>
              <a:rPr lang="en-US" dirty="0" smtClean="0"/>
              <a:t>, </a:t>
            </a:r>
            <a:r>
              <a:rPr lang="en-US" dirty="0"/>
              <a:t>and </a:t>
            </a:r>
            <a:r>
              <a:rPr lang="en-US" u="sng" dirty="0"/>
              <a:t>hepatic ischemia</a:t>
            </a:r>
            <a:r>
              <a:rPr lang="en-US" dirty="0"/>
              <a:t>. The increase in ALT activity is usually greater than that for AST. </a:t>
            </a:r>
          </a:p>
          <a:p>
            <a:pPr lvl="0"/>
            <a:r>
              <a:rPr lang="en-US" dirty="0"/>
              <a:t>AST and ALT are found to be </a:t>
            </a:r>
            <a:r>
              <a:rPr lang="en-US" u="sng" dirty="0"/>
              <a:t>normal</a:t>
            </a:r>
            <a:r>
              <a:rPr lang="en-US" dirty="0"/>
              <a:t> or only </a:t>
            </a:r>
            <a:r>
              <a:rPr lang="en-US" u="sng" dirty="0"/>
              <a:t>mildly</a:t>
            </a:r>
            <a:r>
              <a:rPr lang="en-US" dirty="0"/>
              <a:t> elevated in cases of obstructive liver damage.</a:t>
            </a:r>
          </a:p>
          <a:p>
            <a:endParaRPr lang="en-US" dirty="0"/>
          </a:p>
        </p:txBody>
      </p:sp>
    </p:spTree>
    <p:extLst>
      <p:ext uri="{BB962C8B-B14F-4D97-AF65-F5344CB8AC3E}">
        <p14:creationId xmlns:p14="http://schemas.microsoft.com/office/powerpoint/2010/main" val="3922418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1142"/>
          </a:xfrm>
        </p:spPr>
        <p:txBody>
          <a:bodyPr>
            <a:normAutofit fontScale="90000"/>
          </a:bodyPr>
          <a:lstStyle/>
          <a:p>
            <a:r>
              <a:rPr lang="en-US" b="1" dirty="0">
                <a:solidFill>
                  <a:srgbClr val="FF0000"/>
                </a:solidFill>
              </a:rPr>
              <a:t> </a:t>
            </a:r>
            <a:r>
              <a:rPr lang="en-US" b="1" dirty="0" smtClean="0">
                <a:solidFill>
                  <a:srgbClr val="FF0000"/>
                </a:solidFill>
              </a:rPr>
              <a:t>Hepatic </a:t>
            </a:r>
            <a:r>
              <a:rPr lang="en-US" b="1" dirty="0">
                <a:solidFill>
                  <a:srgbClr val="FF0000"/>
                </a:solidFill>
              </a:rPr>
              <a:t>excretory function:</a:t>
            </a:r>
            <a:br>
              <a:rPr lang="en-US" b="1" dirty="0">
                <a:solidFill>
                  <a:srgbClr val="FF0000"/>
                </a:solidFill>
              </a:rPr>
            </a:br>
            <a:r>
              <a:rPr lang="en-US" b="1" u="sng" dirty="0">
                <a:solidFill>
                  <a:srgbClr val="FF0000"/>
                </a:solidFill>
              </a:rPr>
              <a:t>Cholestasis: </a:t>
            </a:r>
            <a:endParaRPr lang="en-US" b="1" dirty="0">
              <a:solidFill>
                <a:srgbClr val="FF0000"/>
              </a:solidFill>
            </a:endParaRPr>
          </a:p>
        </p:txBody>
      </p:sp>
      <p:sp>
        <p:nvSpPr>
          <p:cNvPr id="3" name="Content Placeholder 2"/>
          <p:cNvSpPr>
            <a:spLocks noGrp="1"/>
          </p:cNvSpPr>
          <p:nvPr>
            <p:ph idx="1"/>
          </p:nvPr>
        </p:nvSpPr>
        <p:spPr>
          <a:xfrm>
            <a:off x="838200" y="1714500"/>
            <a:ext cx="10515600" cy="4933950"/>
          </a:xfrm>
        </p:spPr>
        <p:txBody>
          <a:bodyPr>
            <a:noAutofit/>
          </a:bodyPr>
          <a:lstStyle/>
          <a:p>
            <a:pPr marL="0" indent="0">
              <a:buNone/>
            </a:pPr>
            <a:r>
              <a:rPr lang="en-US" sz="2400" b="1" dirty="0" smtClean="0">
                <a:solidFill>
                  <a:srgbClr val="FF0000"/>
                </a:solidFill>
              </a:rPr>
              <a:t> Intrahepatic </a:t>
            </a:r>
            <a:r>
              <a:rPr lang="en-US" sz="2400" b="1" dirty="0">
                <a:solidFill>
                  <a:srgbClr val="FF0000"/>
                </a:solidFill>
              </a:rPr>
              <a:t>cholestasis:</a:t>
            </a:r>
            <a:r>
              <a:rPr lang="en-US" sz="2400" dirty="0">
                <a:solidFill>
                  <a:srgbClr val="FF0000"/>
                </a:solidFill>
              </a:rPr>
              <a:t> </a:t>
            </a:r>
            <a:r>
              <a:rPr lang="en-US" sz="2100" u="sng" dirty="0"/>
              <a:t>in which bile secretion from the hepatocytes into the canaliculi is impaired, due to:</a:t>
            </a:r>
          </a:p>
          <a:p>
            <a:pPr>
              <a:buFont typeface="Wingdings" panose="05000000000000000000" pitchFamily="2" charset="2"/>
              <a:buChar char="Ø"/>
            </a:pPr>
            <a:r>
              <a:rPr lang="en-US" sz="2100" dirty="0" smtClean="0"/>
              <a:t> </a:t>
            </a:r>
            <a:r>
              <a:rPr lang="en-US" sz="2100" dirty="0"/>
              <a:t>viral </a:t>
            </a:r>
            <a:r>
              <a:rPr lang="en-US" sz="2100" dirty="0" smtClean="0"/>
              <a:t>hepatitis</a:t>
            </a:r>
          </a:p>
          <a:p>
            <a:pPr>
              <a:buFont typeface="Wingdings" panose="05000000000000000000" pitchFamily="2" charset="2"/>
              <a:buChar char="Ø"/>
            </a:pPr>
            <a:r>
              <a:rPr lang="en-US" sz="2100" dirty="0"/>
              <a:t> </a:t>
            </a:r>
            <a:r>
              <a:rPr lang="en-US" sz="2100" dirty="0" smtClean="0"/>
              <a:t>drugs </a:t>
            </a:r>
            <a:r>
              <a:rPr lang="en-US" sz="2100" dirty="0"/>
              <a:t>such as chlorpromazine or toxins such as </a:t>
            </a:r>
            <a:r>
              <a:rPr lang="en-US" sz="2100" dirty="0" smtClean="0"/>
              <a:t>alcohol</a:t>
            </a:r>
          </a:p>
          <a:p>
            <a:pPr>
              <a:buFont typeface="Wingdings" panose="05000000000000000000" pitchFamily="2" charset="2"/>
              <a:buChar char="Ø"/>
            </a:pPr>
            <a:r>
              <a:rPr lang="en-US" sz="2100" dirty="0"/>
              <a:t> </a:t>
            </a:r>
            <a:r>
              <a:rPr lang="en-US" sz="2100" dirty="0" smtClean="0"/>
              <a:t>inflammation </a:t>
            </a:r>
            <a:r>
              <a:rPr lang="en-US" sz="2100" dirty="0"/>
              <a:t>of the biliary tract (cholangitis</a:t>
            </a:r>
            <a:r>
              <a:rPr lang="en-US" sz="2100" dirty="0" smtClean="0"/>
              <a:t>)</a:t>
            </a:r>
          </a:p>
          <a:p>
            <a:pPr>
              <a:buFont typeface="Wingdings" panose="05000000000000000000" pitchFamily="2" charset="2"/>
              <a:buChar char="Ø"/>
            </a:pPr>
            <a:r>
              <a:rPr lang="en-US" sz="2100" dirty="0"/>
              <a:t> </a:t>
            </a:r>
            <a:r>
              <a:rPr lang="en-US" sz="2100" dirty="0" smtClean="0"/>
              <a:t>autoimmune </a:t>
            </a:r>
            <a:r>
              <a:rPr lang="en-US" sz="2100" dirty="0"/>
              <a:t>disease (primary biliary cirrhosis</a:t>
            </a:r>
            <a:r>
              <a:rPr lang="en-US" sz="2100" dirty="0" smtClean="0"/>
              <a:t>)</a:t>
            </a:r>
          </a:p>
          <a:p>
            <a:pPr marL="0" indent="0">
              <a:buNone/>
            </a:pPr>
            <a:r>
              <a:rPr lang="en-US" sz="2100" dirty="0" smtClean="0"/>
              <a:t>  </a:t>
            </a:r>
            <a:r>
              <a:rPr lang="en-US" sz="2400" b="1" dirty="0">
                <a:solidFill>
                  <a:srgbClr val="FF0000"/>
                </a:solidFill>
              </a:rPr>
              <a:t>E</a:t>
            </a:r>
            <a:r>
              <a:rPr lang="en-US" sz="2400" b="1" dirty="0" smtClean="0">
                <a:solidFill>
                  <a:srgbClr val="FF0000"/>
                </a:solidFill>
              </a:rPr>
              <a:t>xtrahepatic cholestasis:</a:t>
            </a:r>
            <a:r>
              <a:rPr lang="en-US" sz="2400" dirty="0" smtClean="0"/>
              <a:t> </a:t>
            </a:r>
            <a:r>
              <a:rPr lang="en-US" sz="2100" u="sng" dirty="0"/>
              <a:t>due to obstruction to the flow of bile through the biliary tract by:</a:t>
            </a:r>
          </a:p>
          <a:p>
            <a:pPr>
              <a:buFont typeface="Wingdings" panose="05000000000000000000" pitchFamily="2" charset="2"/>
              <a:buChar char="Ø"/>
            </a:pPr>
            <a:r>
              <a:rPr lang="en-US" sz="2100" dirty="0" smtClean="0"/>
              <a:t> </a:t>
            </a:r>
            <a:r>
              <a:rPr lang="en-US" sz="2100" dirty="0"/>
              <a:t>biliary </a:t>
            </a:r>
            <a:r>
              <a:rPr lang="en-US" sz="2100" dirty="0" smtClean="0"/>
              <a:t>stones</a:t>
            </a:r>
          </a:p>
          <a:p>
            <a:pPr>
              <a:buFont typeface="Wingdings" panose="05000000000000000000" pitchFamily="2" charset="2"/>
              <a:buChar char="Ø"/>
            </a:pPr>
            <a:r>
              <a:rPr lang="en-US" sz="2100" dirty="0"/>
              <a:t> </a:t>
            </a:r>
            <a:r>
              <a:rPr lang="en-US" sz="2100" dirty="0" smtClean="0"/>
              <a:t> </a:t>
            </a:r>
            <a:r>
              <a:rPr lang="en-US" sz="2100" dirty="0"/>
              <a:t>Inflammation of the biliary </a:t>
            </a:r>
            <a:r>
              <a:rPr lang="en-US" sz="2100" dirty="0" smtClean="0"/>
              <a:t>tract</a:t>
            </a:r>
          </a:p>
          <a:p>
            <a:pPr>
              <a:buFont typeface="Wingdings" panose="05000000000000000000" pitchFamily="2" charset="2"/>
              <a:buChar char="Ø"/>
            </a:pPr>
            <a:r>
              <a:rPr lang="en-US" sz="2100" dirty="0"/>
              <a:t> </a:t>
            </a:r>
            <a:r>
              <a:rPr lang="en-US" sz="2100" dirty="0" smtClean="0"/>
              <a:t>Pressure </a:t>
            </a:r>
            <a:r>
              <a:rPr lang="en-US" sz="2100" dirty="0"/>
              <a:t>on the tract from outside by malignant tissue like carcinoma of the head of the pancreas.</a:t>
            </a:r>
          </a:p>
          <a:p>
            <a:endParaRPr lang="en-US" sz="2100" b="1" dirty="0"/>
          </a:p>
          <a:p>
            <a:endParaRPr lang="en-US" sz="2100" dirty="0"/>
          </a:p>
        </p:txBody>
      </p:sp>
    </p:spTree>
    <p:extLst>
      <p:ext uri="{BB962C8B-B14F-4D97-AF65-F5344CB8AC3E}">
        <p14:creationId xmlns:p14="http://schemas.microsoft.com/office/powerpoint/2010/main" val="2805686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Alkaline phosphatase [ALP]</a:t>
            </a:r>
            <a:endParaRPr lang="en-US" b="1" dirty="0">
              <a:solidFill>
                <a:srgbClr val="FF0000"/>
              </a:solidFill>
            </a:endParaRPr>
          </a:p>
        </p:txBody>
      </p:sp>
      <p:sp>
        <p:nvSpPr>
          <p:cNvPr id="3" name="Content Placeholder 2"/>
          <p:cNvSpPr>
            <a:spLocks noGrp="1"/>
          </p:cNvSpPr>
          <p:nvPr>
            <p:ph idx="1"/>
          </p:nvPr>
        </p:nvSpPr>
        <p:spPr>
          <a:xfrm>
            <a:off x="838200" y="1820465"/>
            <a:ext cx="10515600" cy="4351338"/>
          </a:xfrm>
        </p:spPr>
        <p:txBody>
          <a:bodyPr/>
          <a:lstStyle/>
          <a:p>
            <a:r>
              <a:rPr lang="en-US" b="1" dirty="0"/>
              <a:t>Alkaline phosphatase</a:t>
            </a:r>
            <a:r>
              <a:rPr lang="en-US" dirty="0"/>
              <a:t>: </a:t>
            </a:r>
            <a:endParaRPr lang="en-US" dirty="0" smtClean="0"/>
          </a:p>
          <a:p>
            <a:pPr marL="0" indent="0">
              <a:buNone/>
            </a:pPr>
            <a:r>
              <a:rPr lang="en-US" dirty="0" smtClean="0"/>
              <a:t>Alkaline </a:t>
            </a:r>
            <a:r>
              <a:rPr lang="en-US" dirty="0"/>
              <a:t>phosphatase is derived from a number of different tissues, including the </a:t>
            </a:r>
            <a:r>
              <a:rPr lang="en-US" u="sng" dirty="0" smtClean="0"/>
              <a:t>liver</a:t>
            </a:r>
            <a:r>
              <a:rPr lang="en-US" dirty="0" smtClean="0"/>
              <a:t>, </a:t>
            </a:r>
            <a:r>
              <a:rPr lang="en-US" u="sng" dirty="0"/>
              <a:t>the osteoblasts in </a:t>
            </a:r>
            <a:r>
              <a:rPr lang="en-US" u="sng" dirty="0" smtClean="0"/>
              <a:t>bone, bile duct</a:t>
            </a:r>
            <a:r>
              <a:rPr lang="en-US" dirty="0" smtClean="0"/>
              <a:t> </a:t>
            </a:r>
            <a:r>
              <a:rPr lang="en-US" dirty="0"/>
              <a:t>and the </a:t>
            </a:r>
            <a:r>
              <a:rPr lang="en-US" u="sng" dirty="0"/>
              <a:t>placenta</a:t>
            </a:r>
            <a:r>
              <a:rPr lang="en-US" dirty="0"/>
              <a:t>. Plasma </a:t>
            </a:r>
            <a:r>
              <a:rPr lang="en-US" dirty="0" smtClean="0"/>
              <a:t>activities     in </a:t>
            </a:r>
            <a:r>
              <a:rPr lang="en-US" dirty="0" err="1"/>
              <a:t>cholestatic</a:t>
            </a:r>
            <a:r>
              <a:rPr lang="en-US" dirty="0"/>
              <a:t> liver disease because ALP synthesis is </a:t>
            </a:r>
            <a:r>
              <a:rPr lang="en-US" dirty="0" smtClean="0"/>
              <a:t>   and </a:t>
            </a:r>
            <a:r>
              <a:rPr lang="en-US" dirty="0"/>
              <a:t>the enzyme within the biliary </a:t>
            </a:r>
            <a:r>
              <a:rPr lang="en-US" dirty="0" smtClean="0"/>
              <a:t>tract        regurgitated </a:t>
            </a:r>
            <a:r>
              <a:rPr lang="en-US" dirty="0"/>
              <a:t>into plasma. </a:t>
            </a:r>
            <a:endParaRPr lang="en-US" dirty="0" smtClean="0"/>
          </a:p>
          <a:p>
            <a:pPr marL="0" indent="0">
              <a:buNone/>
            </a:pPr>
            <a:r>
              <a:rPr lang="en-US" dirty="0" smtClean="0"/>
              <a:t>A </a:t>
            </a:r>
            <a:r>
              <a:rPr lang="en-US" dirty="0"/>
              <a:t>raised </a:t>
            </a:r>
            <a:r>
              <a:rPr lang="en-US" dirty="0" smtClean="0"/>
              <a:t>ALP       </a:t>
            </a:r>
            <a:r>
              <a:rPr lang="en-US" dirty="0"/>
              <a:t>concentration in the presence of </a:t>
            </a:r>
            <a:r>
              <a:rPr lang="en-US" dirty="0" smtClean="0"/>
              <a:t>     a </a:t>
            </a:r>
            <a:r>
              <a:rPr lang="en-US" dirty="0"/>
              <a:t>raised ¥-</a:t>
            </a:r>
            <a:r>
              <a:rPr lang="en-US" dirty="0" err="1"/>
              <a:t>glutamyl</a:t>
            </a:r>
            <a:r>
              <a:rPr lang="en-US" dirty="0"/>
              <a:t> transferase (GGT) concentration implies </a:t>
            </a:r>
            <a:r>
              <a:rPr lang="en-US" u="sng" dirty="0"/>
              <a:t>that the ALP is of hepatic origin</a:t>
            </a:r>
            <a:r>
              <a:rPr lang="en-US" u="sng" dirty="0" smtClean="0"/>
              <a:t>. </a:t>
            </a:r>
            <a:endParaRPr lang="en-US" u="sng" dirty="0"/>
          </a:p>
        </p:txBody>
      </p:sp>
      <p:sp>
        <p:nvSpPr>
          <p:cNvPr id="4" name="Up Arrow 3"/>
          <p:cNvSpPr/>
          <p:nvPr/>
        </p:nvSpPr>
        <p:spPr>
          <a:xfrm flipH="1">
            <a:off x="3383521" y="3175001"/>
            <a:ext cx="194735" cy="355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flipH="1">
            <a:off x="11159067" y="3175002"/>
            <a:ext cx="194733" cy="355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583680" y="3622766"/>
            <a:ext cx="504371" cy="18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flipH="1">
            <a:off x="2751667" y="3996134"/>
            <a:ext cx="182034" cy="4267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Up Arrow 7"/>
          <p:cNvSpPr/>
          <p:nvPr/>
        </p:nvSpPr>
        <p:spPr>
          <a:xfrm flipH="1">
            <a:off x="3005665" y="4001294"/>
            <a:ext cx="177801" cy="4267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flipH="1">
            <a:off x="8000999" y="3986874"/>
            <a:ext cx="194734" cy="4267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Up Arrow 9"/>
          <p:cNvSpPr/>
          <p:nvPr/>
        </p:nvSpPr>
        <p:spPr>
          <a:xfrm flipH="1">
            <a:off x="8267697" y="3996134"/>
            <a:ext cx="194734" cy="4267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1155067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a:t>
            </a:r>
            <a:r>
              <a:rPr lang="en-US" b="1" dirty="0" err="1"/>
              <a:t>Glutamyl</a:t>
            </a:r>
            <a:r>
              <a:rPr lang="en-US" b="1" dirty="0"/>
              <a:t> transferase:</a:t>
            </a:r>
            <a:r>
              <a:rPr lang="en-US" dirty="0"/>
              <a:t> is a membrane-localized enzyme found in high concentrations in the kidney, liver, </a:t>
            </a:r>
            <a:r>
              <a:rPr lang="en-US" dirty="0" smtClean="0"/>
              <a:t>bile duct, pancreas</a:t>
            </a:r>
            <a:r>
              <a:rPr lang="en-US" dirty="0"/>
              <a:t>, intestine, and </a:t>
            </a:r>
            <a:r>
              <a:rPr lang="en-US" dirty="0" smtClean="0"/>
              <a:t>prostate, it is </a:t>
            </a:r>
            <a:r>
              <a:rPr lang="en-US" dirty="0"/>
              <a:t>an enzyme derived from the endoplasmic reticulum of the cells of the hepatobiliary </a:t>
            </a:r>
            <a:r>
              <a:rPr lang="en-US" dirty="0" smtClean="0"/>
              <a:t>tract . </a:t>
            </a:r>
            <a:r>
              <a:rPr lang="en-US" dirty="0"/>
              <a:t>As this reticulum </a:t>
            </a:r>
            <a:r>
              <a:rPr lang="en-US" dirty="0" smtClean="0"/>
              <a:t>proliferates, for example:  </a:t>
            </a:r>
            <a:r>
              <a:rPr lang="en-US" dirty="0"/>
              <a:t>I</a:t>
            </a:r>
            <a:r>
              <a:rPr lang="en-US" dirty="0" smtClean="0"/>
              <a:t>n </a:t>
            </a:r>
            <a:r>
              <a:rPr lang="en-US" dirty="0"/>
              <a:t>response to the prolonged intake of alcohol and of drugs </a:t>
            </a:r>
            <a:r>
              <a:rPr lang="en-US" dirty="0" smtClean="0"/>
              <a:t>like phenobarbital </a:t>
            </a:r>
            <a:r>
              <a:rPr lang="en-US" dirty="0"/>
              <a:t>and </a:t>
            </a:r>
            <a:r>
              <a:rPr lang="en-US" dirty="0" smtClean="0"/>
              <a:t>phenytoin  ,,   Synthesis </a:t>
            </a:r>
            <a:r>
              <a:rPr lang="en-US" dirty="0"/>
              <a:t>of the enzyme is induced </a:t>
            </a:r>
            <a:r>
              <a:rPr lang="en-US" dirty="0" smtClean="0"/>
              <a:t>  ,,     plasma </a:t>
            </a:r>
            <a:r>
              <a:rPr lang="en-US" dirty="0"/>
              <a:t>GGT activity </a:t>
            </a:r>
            <a:r>
              <a:rPr lang="en-US" dirty="0" smtClean="0"/>
              <a:t>increases,,</a:t>
            </a:r>
          </a:p>
          <a:p>
            <a:r>
              <a:rPr lang="en-US" dirty="0" smtClean="0"/>
              <a:t>    therefore,</a:t>
            </a:r>
            <a:r>
              <a:rPr lang="en-US" dirty="0"/>
              <a:t> raised plasma activities do not necessarily indicate hepatocellular damage, but may reflect enzyme induction or cholestasis.</a:t>
            </a:r>
            <a:endParaRPr lang="en-US" dirty="0" smtClean="0"/>
          </a:p>
        </p:txBody>
      </p:sp>
      <p:sp>
        <p:nvSpPr>
          <p:cNvPr id="7" name="Title 6"/>
          <p:cNvSpPr>
            <a:spLocks noGrp="1"/>
          </p:cNvSpPr>
          <p:nvPr>
            <p:ph type="title"/>
          </p:nvPr>
        </p:nvSpPr>
        <p:spPr/>
        <p:txBody>
          <a:bodyPr/>
          <a:lstStyle/>
          <a:p>
            <a:r>
              <a:rPr lang="en-US" b="1" dirty="0" smtClean="0">
                <a:solidFill>
                  <a:srgbClr val="FF0000"/>
                </a:solidFill>
              </a:rPr>
              <a:t>Gamma -</a:t>
            </a:r>
            <a:r>
              <a:rPr lang="en-US" b="1" dirty="0" err="1" smtClean="0">
                <a:solidFill>
                  <a:srgbClr val="FF0000"/>
                </a:solidFill>
              </a:rPr>
              <a:t>Glutamyl</a:t>
            </a:r>
            <a:r>
              <a:rPr lang="en-US" b="1" dirty="0" smtClean="0">
                <a:solidFill>
                  <a:srgbClr val="FF0000"/>
                </a:solidFill>
              </a:rPr>
              <a:t> </a:t>
            </a:r>
            <a:r>
              <a:rPr lang="en-US" b="1" dirty="0">
                <a:solidFill>
                  <a:srgbClr val="FF0000"/>
                </a:solidFill>
              </a:rPr>
              <a:t>transferase:</a:t>
            </a:r>
            <a:endParaRPr lang="en-US" dirty="0">
              <a:solidFill>
                <a:srgbClr val="FF0000"/>
              </a:solidFill>
            </a:endParaRPr>
          </a:p>
        </p:txBody>
      </p:sp>
    </p:spTree>
    <p:extLst>
      <p:ext uri="{BB962C8B-B14F-4D97-AF65-F5344CB8AC3E}">
        <p14:creationId xmlns:p14="http://schemas.microsoft.com/office/powerpoint/2010/main" val="1280326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Examples of increased level of ALP:</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b="1" dirty="0" smtClean="0"/>
              <a:t>Liver </a:t>
            </a:r>
            <a:endParaRPr lang="en-US" dirty="0"/>
          </a:p>
          <a:p>
            <a:pPr lvl="0"/>
            <a:r>
              <a:rPr lang="en-US" dirty="0"/>
              <a:t>Intrahepatic or extrahepatic cholestasis.</a:t>
            </a:r>
          </a:p>
          <a:p>
            <a:pPr lvl="0"/>
            <a:r>
              <a:rPr lang="en-US" dirty="0"/>
              <a:t>Primary or metastatic liver tumor.</a:t>
            </a:r>
          </a:p>
          <a:p>
            <a:r>
              <a:rPr lang="en-US" b="1" dirty="0"/>
              <a:t>Others </a:t>
            </a:r>
            <a:endParaRPr lang="en-US" dirty="0"/>
          </a:p>
          <a:p>
            <a:pPr lvl="0"/>
            <a:r>
              <a:rPr lang="en-US" dirty="0"/>
              <a:t>Bone disease</a:t>
            </a:r>
          </a:p>
          <a:p>
            <a:pPr lvl="0"/>
            <a:r>
              <a:rPr lang="en-US" dirty="0"/>
              <a:t>Physiological, during the last trimester of pregnancy.</a:t>
            </a:r>
          </a:p>
          <a:p>
            <a:pPr lvl="0"/>
            <a:r>
              <a:rPr lang="en-US" dirty="0"/>
              <a:t>In children, the total activity increases by about two to five times during the pubertal bone </a:t>
            </a:r>
            <a:r>
              <a:rPr lang="en-US" dirty="0" smtClean="0"/>
              <a:t>growth.</a:t>
            </a:r>
            <a:endParaRPr lang="en-US" dirty="0"/>
          </a:p>
        </p:txBody>
      </p:sp>
    </p:spTree>
    <p:extLst>
      <p:ext uri="{BB962C8B-B14F-4D97-AF65-F5344CB8AC3E}">
        <p14:creationId xmlns:p14="http://schemas.microsoft.com/office/powerpoint/2010/main" val="3521067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Structure of Liver </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ar-SA" sz="2400" b="1" dirty="0" smtClean="0"/>
              <a:t> </a:t>
            </a:r>
            <a:r>
              <a:rPr lang="en-US" sz="2400" b="1" dirty="0"/>
              <a:t>Liver:</a:t>
            </a:r>
            <a:endParaRPr lang="en-US" sz="2400" dirty="0"/>
          </a:p>
          <a:p>
            <a:pPr lvl="0"/>
            <a:r>
              <a:rPr lang="en-US" sz="2400" dirty="0"/>
              <a:t>Vital and largest organ in the body </a:t>
            </a:r>
          </a:p>
          <a:p>
            <a:pPr lvl="0"/>
            <a:r>
              <a:rPr lang="en-US" sz="2400" dirty="0"/>
              <a:t>Large consumer of O2 in the body</a:t>
            </a:r>
          </a:p>
          <a:p>
            <a:pPr lvl="0"/>
            <a:r>
              <a:rPr lang="en-US" sz="2400" dirty="0"/>
              <a:t>Its function, metabolism, synthetic function,  detoxification and elimination of substances from the body.</a:t>
            </a:r>
          </a:p>
          <a:p>
            <a:pPr marL="0" indent="0">
              <a:buNone/>
            </a:pPr>
            <a:r>
              <a:rPr lang="en-US" sz="2400" dirty="0"/>
              <a:t> </a:t>
            </a:r>
          </a:p>
          <a:p>
            <a:r>
              <a:rPr lang="en-US" sz="2400" b="1" dirty="0"/>
              <a:t>Structure of the liver:</a:t>
            </a:r>
            <a:endParaRPr lang="en-US" sz="2400" dirty="0"/>
          </a:p>
          <a:p>
            <a:r>
              <a:rPr lang="en-US" sz="2400" dirty="0"/>
              <a:t>The liver is made up of hexagonal lobules of cells. Rows of hepatocytes radiate from the central hepatic vein and are separated by sinusoidal spaces, along the wall of which are interspersed hepatic macrophages (the </a:t>
            </a:r>
            <a:r>
              <a:rPr lang="en-US" sz="2400" dirty="0" err="1"/>
              <a:t>kupffer</a:t>
            </a:r>
            <a:r>
              <a:rPr lang="en-US" sz="2400" dirty="0"/>
              <a:t> cells)</a:t>
            </a:r>
          </a:p>
        </p:txBody>
      </p:sp>
    </p:spTree>
    <p:extLst>
      <p:ext uri="{BB962C8B-B14F-4D97-AF65-F5344CB8AC3E}">
        <p14:creationId xmlns:p14="http://schemas.microsoft.com/office/powerpoint/2010/main" val="853712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b="1" dirty="0">
                <a:solidFill>
                  <a:srgbClr val="FF0000"/>
                </a:solidFill>
              </a:rPr>
              <a:t>Primary biliary cirrhosis:</a:t>
            </a:r>
            <a:endParaRPr lang="en-US" dirty="0">
              <a:solidFill>
                <a:srgbClr val="FF0000"/>
              </a:solidFill>
            </a:endParaRPr>
          </a:p>
        </p:txBody>
      </p:sp>
      <p:sp>
        <p:nvSpPr>
          <p:cNvPr id="3" name="Content Placeholder 2"/>
          <p:cNvSpPr>
            <a:spLocks noGrp="1"/>
          </p:cNvSpPr>
          <p:nvPr>
            <p:ph idx="1"/>
          </p:nvPr>
        </p:nvSpPr>
        <p:spPr>
          <a:xfrm>
            <a:off x="838200" y="1524000"/>
            <a:ext cx="10515600" cy="4652963"/>
          </a:xfrm>
        </p:spPr>
        <p:txBody>
          <a:bodyPr>
            <a:normAutofit lnSpcReduction="10000"/>
          </a:bodyPr>
          <a:lstStyle/>
          <a:p>
            <a:r>
              <a:rPr lang="en-US" dirty="0" smtClean="0"/>
              <a:t>This </a:t>
            </a:r>
            <a:r>
              <a:rPr lang="en-US" dirty="0"/>
              <a:t>is a rare autoimmune disorder that occurs most commonly in middle-aged women. Destruction and proliferation of the bile ducts produce </a:t>
            </a:r>
            <a:r>
              <a:rPr lang="en-US" dirty="0" smtClean="0"/>
              <a:t>:</a:t>
            </a:r>
          </a:p>
          <a:p>
            <a:pPr>
              <a:buFont typeface="Wingdings" panose="05000000000000000000" pitchFamily="2" charset="2"/>
              <a:buChar char="Ø"/>
            </a:pPr>
            <a:r>
              <a:rPr lang="en-US" dirty="0" smtClean="0"/>
              <a:t> a </a:t>
            </a:r>
            <a:r>
              <a:rPr lang="en-US" dirty="0"/>
              <a:t>predominantly </a:t>
            </a:r>
            <a:r>
              <a:rPr lang="en-US" dirty="0" err="1"/>
              <a:t>cholestatic</a:t>
            </a:r>
            <a:r>
              <a:rPr lang="en-US" dirty="0"/>
              <a:t> </a:t>
            </a:r>
            <a:r>
              <a:rPr lang="en-US" dirty="0" smtClean="0"/>
              <a:t>picture</a:t>
            </a:r>
          </a:p>
          <a:p>
            <a:pPr>
              <a:buFont typeface="Wingdings" panose="05000000000000000000" pitchFamily="2" charset="2"/>
              <a:buChar char="Ø"/>
            </a:pPr>
            <a:r>
              <a:rPr lang="en-US" dirty="0" smtClean="0"/>
              <a:t> </a:t>
            </a:r>
            <a:r>
              <a:rPr lang="en-US" dirty="0" err="1" smtClean="0"/>
              <a:t>pruritis</a:t>
            </a:r>
            <a:r>
              <a:rPr lang="en-US" dirty="0" smtClean="0"/>
              <a:t> </a:t>
            </a:r>
          </a:p>
          <a:p>
            <a:pPr>
              <a:buFont typeface="Wingdings" panose="05000000000000000000" pitchFamily="2" charset="2"/>
              <a:buChar char="Ø"/>
            </a:pPr>
            <a:r>
              <a:rPr lang="en-US" dirty="0" smtClean="0"/>
              <a:t> </a:t>
            </a:r>
            <a:r>
              <a:rPr lang="en-US" dirty="0"/>
              <a:t>plasma ALP activity that may be very </a:t>
            </a:r>
            <a:r>
              <a:rPr lang="en-US" dirty="0" smtClean="0"/>
              <a:t>high</a:t>
            </a:r>
          </a:p>
          <a:p>
            <a:pPr>
              <a:buFont typeface="Wingdings" panose="05000000000000000000" pitchFamily="2" charset="2"/>
              <a:buChar char="Ø"/>
            </a:pPr>
            <a:r>
              <a:rPr lang="en-US" dirty="0" smtClean="0"/>
              <a:t> Jaundice </a:t>
            </a:r>
            <a:r>
              <a:rPr lang="en-US" dirty="0"/>
              <a:t>develops late in most </a:t>
            </a:r>
            <a:r>
              <a:rPr lang="en-US" dirty="0" smtClean="0"/>
              <a:t>patients</a:t>
            </a:r>
          </a:p>
          <a:p>
            <a:pPr>
              <a:buFont typeface="Wingdings" panose="05000000000000000000" pitchFamily="2" charset="2"/>
              <a:buChar char="Ø"/>
            </a:pPr>
            <a:r>
              <a:rPr lang="en-US" dirty="0" smtClean="0"/>
              <a:t> </a:t>
            </a:r>
            <a:r>
              <a:rPr lang="en-US" dirty="0"/>
              <a:t>Mitochondrial </a:t>
            </a:r>
            <a:r>
              <a:rPr lang="en-US" dirty="0" smtClean="0"/>
              <a:t>antibodies</a:t>
            </a:r>
            <a:r>
              <a:rPr lang="en-US" dirty="0"/>
              <a:t> (</a:t>
            </a:r>
            <a:r>
              <a:rPr lang="en-US" dirty="0" smtClean="0"/>
              <a:t>IgM) </a:t>
            </a:r>
            <a:r>
              <a:rPr lang="en-US" dirty="0"/>
              <a:t>are </a:t>
            </a:r>
            <a:r>
              <a:rPr lang="en-US" dirty="0" smtClean="0"/>
              <a:t>raised </a:t>
            </a:r>
            <a:r>
              <a:rPr lang="en-US" dirty="0"/>
              <a:t>in the </a:t>
            </a:r>
            <a:r>
              <a:rPr lang="en-US" dirty="0" smtClean="0"/>
              <a:t>plasma</a:t>
            </a:r>
          </a:p>
          <a:p>
            <a:pPr>
              <a:buFont typeface="Wingdings" panose="05000000000000000000" pitchFamily="2" charset="2"/>
              <a:buChar char="Ø"/>
            </a:pPr>
            <a:r>
              <a:rPr lang="en-US" dirty="0" smtClean="0"/>
              <a:t>Patients </a:t>
            </a:r>
            <a:r>
              <a:rPr lang="en-US" dirty="0"/>
              <a:t>may also manifest </a:t>
            </a:r>
            <a:r>
              <a:rPr lang="en-US" dirty="0" err="1"/>
              <a:t>hypercholesterolaemia</a:t>
            </a:r>
            <a:r>
              <a:rPr lang="en-US" dirty="0"/>
              <a:t>, </a:t>
            </a:r>
            <a:r>
              <a:rPr lang="en-US" dirty="0" err="1"/>
              <a:t>xanthelasma</a:t>
            </a:r>
            <a:r>
              <a:rPr lang="en-US" dirty="0"/>
              <a:t> </a:t>
            </a:r>
            <a:r>
              <a:rPr lang="en-US" dirty="0" smtClean="0"/>
              <a:t>and </a:t>
            </a:r>
            <a:r>
              <a:rPr lang="en-US" dirty="0"/>
              <a:t>osteoporosis.</a:t>
            </a:r>
          </a:p>
          <a:p>
            <a:endParaRPr lang="en-US" dirty="0"/>
          </a:p>
        </p:txBody>
      </p:sp>
    </p:spTree>
    <p:extLst>
      <p:ext uri="{BB962C8B-B14F-4D97-AF65-F5344CB8AC3E}">
        <p14:creationId xmlns:p14="http://schemas.microsoft.com/office/powerpoint/2010/main" val="4080967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Hepatic synthetic function:</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pPr lvl="0" algn="just"/>
            <a:r>
              <a:rPr lang="en-US" b="1" dirty="0" smtClean="0">
                <a:solidFill>
                  <a:srgbClr val="FF0000"/>
                </a:solidFill>
              </a:rPr>
              <a:t>Albumin</a:t>
            </a:r>
            <a:r>
              <a:rPr lang="en-US" b="1" dirty="0">
                <a:solidFill>
                  <a:srgbClr val="FF0000"/>
                </a:solidFill>
              </a:rPr>
              <a:t>: </a:t>
            </a:r>
            <a:r>
              <a:rPr lang="en-US" dirty="0"/>
              <a:t>In chronic hepatocellular damage, there is impaired albumin synthesis with an accompanying fall in serum [albumin]. In acute liver disease, however, there may be little or no reduction in serum [albumin],as the biological half-life of albumin is about 20 </a:t>
            </a:r>
            <a:r>
              <a:rPr lang="en-US" dirty="0" smtClean="0"/>
              <a:t>days.</a:t>
            </a:r>
            <a:endParaRPr lang="en-US" dirty="0"/>
          </a:p>
          <a:p>
            <a:pPr lvl="0" algn="just"/>
            <a:r>
              <a:rPr lang="en-US" u="sng" dirty="0"/>
              <a:t>Note: </a:t>
            </a:r>
            <a:r>
              <a:rPr lang="en-US" dirty="0"/>
              <a:t>There are many other causes of a low plasma albumin concentration that are not due to hepatic disease.</a:t>
            </a:r>
          </a:p>
          <a:p>
            <a:pPr lvl="0" algn="just"/>
            <a:r>
              <a:rPr lang="en-US" b="1" dirty="0" err="1" smtClean="0">
                <a:solidFill>
                  <a:srgbClr val="FF0000"/>
                </a:solidFill>
              </a:rPr>
              <a:t>Prothrompin</a:t>
            </a:r>
            <a:r>
              <a:rPr lang="en-US" b="1" dirty="0">
                <a:solidFill>
                  <a:srgbClr val="FF0000"/>
                </a:solidFill>
              </a:rPr>
              <a:t> </a:t>
            </a:r>
            <a:r>
              <a:rPr lang="en-US" b="1" dirty="0" smtClean="0">
                <a:solidFill>
                  <a:srgbClr val="FF0000"/>
                </a:solidFill>
              </a:rPr>
              <a:t>time</a:t>
            </a:r>
            <a:r>
              <a:rPr lang="en-US" b="1" dirty="0">
                <a:solidFill>
                  <a:srgbClr val="FF0000"/>
                </a:solidFill>
              </a:rPr>
              <a:t>:</a:t>
            </a:r>
            <a:r>
              <a:rPr lang="en-US" b="1" i="1" dirty="0">
                <a:solidFill>
                  <a:srgbClr val="FF0000"/>
                </a:solidFill>
              </a:rPr>
              <a:t> </a:t>
            </a:r>
            <a:r>
              <a:rPr lang="en-US" dirty="0"/>
              <a:t>The prothrombin time may be prolonged by </a:t>
            </a:r>
            <a:r>
              <a:rPr lang="en-US" dirty="0" smtClean="0"/>
              <a:t>cholestasis, </a:t>
            </a:r>
            <a:r>
              <a:rPr lang="en-US" dirty="0"/>
              <a:t>fat-soluble vitamin K cannot be absorbed normally if fat absorption is impaired due to intestinal bile salt deficiency. The abnormality is then corrected by parenteral administration of the vitamin.</a:t>
            </a:r>
          </a:p>
        </p:txBody>
      </p:sp>
    </p:spTree>
    <p:extLst>
      <p:ext uri="{BB962C8B-B14F-4D97-AF65-F5344CB8AC3E}">
        <p14:creationId xmlns:p14="http://schemas.microsoft.com/office/powerpoint/2010/main" val="271908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A5127D-F540-45D6-ABD1-EC9948B3819F}"/>
              </a:ext>
            </a:extLst>
          </p:cNvPr>
          <p:cNvSpPr txBox="1"/>
          <p:nvPr/>
        </p:nvSpPr>
        <p:spPr>
          <a:xfrm>
            <a:off x="475130" y="186968"/>
            <a:ext cx="11035552" cy="5663089"/>
          </a:xfrm>
          <a:prstGeom prst="rect">
            <a:avLst/>
          </a:prstGeom>
          <a:noFill/>
        </p:spPr>
        <p:txBody>
          <a:bodyPr wrap="square">
            <a:spAutoFit/>
          </a:bodyPr>
          <a:lstStyle/>
          <a:p>
            <a:r>
              <a:rPr lang="en-US" sz="2000" b="1" dirty="0">
                <a:solidFill>
                  <a:srgbClr val="00B050"/>
                </a:solidFill>
              </a:rPr>
              <a:t>Specimen: </a:t>
            </a:r>
          </a:p>
          <a:p>
            <a:r>
              <a:rPr lang="en-US" dirty="0"/>
              <a:t>Serum is used for analysis. </a:t>
            </a:r>
          </a:p>
          <a:p>
            <a:r>
              <a:rPr lang="en-US" dirty="0"/>
              <a:t>Fasting is preferred. </a:t>
            </a:r>
          </a:p>
          <a:p>
            <a:r>
              <a:rPr lang="en-US" dirty="0"/>
              <a:t>Avoid hemolysis during sample collection. </a:t>
            </a:r>
          </a:p>
          <a:p>
            <a:r>
              <a:rPr lang="en-US" u="sng" dirty="0">
                <a:solidFill>
                  <a:srgbClr val="FF0000"/>
                </a:solidFill>
              </a:rPr>
              <a:t>Interfering factors: </a:t>
            </a:r>
          </a:p>
          <a:p>
            <a:r>
              <a:rPr lang="en-US" dirty="0">
                <a:solidFill>
                  <a:srgbClr val="7030A0"/>
                </a:solidFill>
              </a:rPr>
              <a:t>1- Drugs that may increase levels of total bilirubin include</a:t>
            </a:r>
            <a:r>
              <a:rPr lang="en-US" dirty="0"/>
              <a:t>:</a:t>
            </a:r>
          </a:p>
          <a:p>
            <a:pPr marL="285750" indent="-285750">
              <a:buFont typeface="Arial" panose="020B0604020202020204" pitchFamily="34" charset="0"/>
              <a:buChar char="•"/>
            </a:pPr>
            <a:r>
              <a:rPr lang="en-US" dirty="0"/>
              <a:t> Allopurinol</a:t>
            </a:r>
          </a:p>
          <a:p>
            <a:pPr marL="285750" indent="-285750">
              <a:buFont typeface="Arial" panose="020B0604020202020204" pitchFamily="34" charset="0"/>
              <a:buChar char="•"/>
            </a:pPr>
            <a:r>
              <a:rPr lang="en-US" dirty="0"/>
              <a:t>Morphine</a:t>
            </a:r>
          </a:p>
          <a:p>
            <a:pPr marL="285750" indent="-285750">
              <a:buFont typeface="Arial" panose="020B0604020202020204" pitchFamily="34" charset="0"/>
              <a:buChar char="•"/>
            </a:pPr>
            <a:r>
              <a:rPr lang="en-US" dirty="0"/>
              <a:t>Diuretics</a:t>
            </a:r>
          </a:p>
          <a:p>
            <a:pPr marL="285750" indent="-285750">
              <a:buFont typeface="Arial" panose="020B0604020202020204" pitchFamily="34" charset="0"/>
              <a:buChar char="•"/>
            </a:pPr>
            <a:r>
              <a:rPr lang="en-US" dirty="0"/>
              <a:t>oral contraceptives</a:t>
            </a:r>
          </a:p>
          <a:p>
            <a:pPr marL="285750" indent="-285750">
              <a:buFont typeface="Arial" panose="020B0604020202020204" pitchFamily="34" charset="0"/>
              <a:buChar char="•"/>
            </a:pPr>
            <a:r>
              <a:rPr lang="en-US" dirty="0"/>
              <a:t>Rifampicin</a:t>
            </a:r>
          </a:p>
          <a:p>
            <a:pPr marL="285750" indent="-285750">
              <a:buFont typeface="Arial" panose="020B0604020202020204" pitchFamily="34" charset="0"/>
              <a:buChar char="•"/>
            </a:pPr>
            <a:endParaRPr lang="en-US" dirty="0"/>
          </a:p>
          <a:p>
            <a:r>
              <a:rPr lang="en-US" dirty="0">
                <a:solidFill>
                  <a:srgbClr val="7030A0"/>
                </a:solidFill>
              </a:rPr>
              <a:t>2- Drugs that may decrease levels of total bilirubin: </a:t>
            </a:r>
          </a:p>
          <a:p>
            <a:pPr marL="285750" indent="-285750">
              <a:buFont typeface="Arial" panose="020B0604020202020204" pitchFamily="34" charset="0"/>
              <a:buChar char="•"/>
            </a:pPr>
            <a:r>
              <a:rPr lang="en-US" dirty="0"/>
              <a:t>Barbiturates</a:t>
            </a:r>
          </a:p>
          <a:p>
            <a:pPr marL="285750" indent="-285750">
              <a:buFont typeface="Arial" panose="020B0604020202020204" pitchFamily="34" charset="0"/>
              <a:buChar char="•"/>
            </a:pPr>
            <a:r>
              <a:rPr lang="en-US" dirty="0"/>
              <a:t>Caffeine</a:t>
            </a:r>
          </a:p>
          <a:p>
            <a:pPr marL="285750" indent="-285750">
              <a:buFont typeface="Arial" panose="020B0604020202020204" pitchFamily="34" charset="0"/>
              <a:buChar char="•"/>
            </a:pPr>
            <a:r>
              <a:rPr lang="en-US" dirty="0"/>
              <a:t>Penicillin</a:t>
            </a:r>
          </a:p>
          <a:p>
            <a:endParaRPr lang="en-US" dirty="0"/>
          </a:p>
          <a:p>
            <a:r>
              <a:rPr lang="en-US" dirty="0"/>
              <a:t> </a:t>
            </a:r>
            <a:r>
              <a:rPr lang="en-US" dirty="0">
                <a:solidFill>
                  <a:srgbClr val="7030A0"/>
                </a:solidFill>
              </a:rPr>
              <a:t>3- Avoid the exposure of the specimen to sunlight </a:t>
            </a:r>
            <a:r>
              <a:rPr lang="en-US" dirty="0"/>
              <a:t>or </a:t>
            </a:r>
            <a:r>
              <a:rPr lang="en-US" dirty="0">
                <a:solidFill>
                  <a:srgbClr val="7030A0"/>
                </a:solidFill>
              </a:rPr>
              <a:t>high intensity artificial light </a:t>
            </a:r>
            <a:r>
              <a:rPr lang="en-US" dirty="0"/>
              <a:t>at room temperature because this will decrease bilirubin content.</a:t>
            </a:r>
          </a:p>
          <a:p>
            <a:r>
              <a:rPr lang="en-US" dirty="0"/>
              <a:t> </a:t>
            </a:r>
            <a:r>
              <a:rPr lang="en-US" dirty="0">
                <a:solidFill>
                  <a:srgbClr val="7030A0"/>
                </a:solidFill>
              </a:rPr>
              <a:t>4- </a:t>
            </a:r>
            <a:r>
              <a:rPr lang="en-US" dirty="0" smtClean="0">
                <a:solidFill>
                  <a:srgbClr val="7030A0"/>
                </a:solidFill>
              </a:rPr>
              <a:t>Certain </a:t>
            </a:r>
            <a:r>
              <a:rPr lang="en-US" dirty="0">
                <a:solidFill>
                  <a:srgbClr val="7030A0"/>
                </a:solidFill>
              </a:rPr>
              <a:t>food </a:t>
            </a:r>
            <a:r>
              <a:rPr lang="en-US" dirty="0"/>
              <a:t>(e.g. Carrots), may increase yellow </a:t>
            </a:r>
            <a:r>
              <a:rPr lang="en-US" dirty="0" smtClean="0"/>
              <a:t>pigment </a:t>
            </a:r>
            <a:r>
              <a:rPr lang="en-US" dirty="0"/>
              <a:t>in serum, it may lead to false results</a:t>
            </a:r>
          </a:p>
        </p:txBody>
      </p:sp>
    </p:spTree>
    <p:extLst>
      <p:ext uri="{BB962C8B-B14F-4D97-AF65-F5344CB8AC3E}">
        <p14:creationId xmlns:p14="http://schemas.microsoft.com/office/powerpoint/2010/main" val="1861067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CD9EAC-7093-48DD-B395-6831A4A86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7" y="390355"/>
            <a:ext cx="11322033" cy="6467645"/>
          </a:xfrm>
          <a:prstGeom prst="rect">
            <a:avLst/>
          </a:prstGeom>
        </p:spPr>
      </p:pic>
    </p:spTree>
    <p:extLst>
      <p:ext uri="{BB962C8B-B14F-4D97-AF65-F5344CB8AC3E}">
        <p14:creationId xmlns:p14="http://schemas.microsoft.com/office/powerpoint/2010/main" val="2613194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p:nvPr/>
        </p:nvPicPr>
        <p:blipFill>
          <a:blip r:embed="rId2">
            <a:extLst>
              <a:ext uri="{28A0092B-C50C-407E-A947-70E740481C1C}">
                <a14:useLocalDpi xmlns:a14="http://schemas.microsoft.com/office/drawing/2010/main" val="0"/>
              </a:ext>
            </a:extLst>
          </a:blip>
          <a:stretch>
            <a:fillRect/>
          </a:stretch>
        </p:blipFill>
        <p:spPr>
          <a:xfrm>
            <a:off x="838201" y="365125"/>
            <a:ext cx="10630988" cy="5811837"/>
          </a:xfrm>
          <a:prstGeom prst="rect">
            <a:avLst/>
          </a:prstGeom>
        </p:spPr>
      </p:pic>
    </p:spTree>
    <p:extLst>
      <p:ext uri="{BB962C8B-B14F-4D97-AF65-F5344CB8AC3E}">
        <p14:creationId xmlns:p14="http://schemas.microsoft.com/office/powerpoint/2010/main" val="217692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Functions of liver</a:t>
            </a:r>
            <a:endParaRPr lang="en-US" b="1" dirty="0">
              <a:solidFill>
                <a:srgbClr val="FF0000"/>
              </a:solidFill>
            </a:endParaRPr>
          </a:p>
        </p:txBody>
      </p:sp>
      <p:sp>
        <p:nvSpPr>
          <p:cNvPr id="3" name="Content Placeholder 2"/>
          <p:cNvSpPr>
            <a:spLocks noGrp="1"/>
          </p:cNvSpPr>
          <p:nvPr>
            <p:ph idx="1"/>
          </p:nvPr>
        </p:nvSpPr>
        <p:spPr>
          <a:xfrm>
            <a:off x="838200" y="1428206"/>
            <a:ext cx="10515600" cy="4748757"/>
          </a:xfrm>
        </p:spPr>
        <p:txBody>
          <a:bodyPr>
            <a:noAutofit/>
          </a:bodyPr>
          <a:lstStyle/>
          <a:p>
            <a:pPr marL="0" indent="0">
              <a:buNone/>
            </a:pPr>
            <a:r>
              <a:rPr lang="en-US" sz="2000" b="1" dirty="0" smtClean="0"/>
              <a:t> 1</a:t>
            </a:r>
            <a:r>
              <a:rPr lang="en-US" sz="2000" b="1" dirty="0"/>
              <a:t>] Metabolic function:</a:t>
            </a:r>
            <a:endParaRPr lang="en-US" sz="2000" dirty="0"/>
          </a:p>
          <a:p>
            <a:pPr marL="0" indent="0">
              <a:buNone/>
            </a:pPr>
            <a:r>
              <a:rPr lang="en-US" sz="2000" dirty="0"/>
              <a:t>• Carbohydrate metabolism </a:t>
            </a:r>
          </a:p>
          <a:p>
            <a:pPr marL="0" indent="0">
              <a:buNone/>
            </a:pPr>
            <a:r>
              <a:rPr lang="en-US" sz="2000" dirty="0"/>
              <a:t>• Lipid metabolism </a:t>
            </a:r>
          </a:p>
          <a:p>
            <a:pPr marL="0" indent="0">
              <a:buNone/>
            </a:pPr>
            <a:r>
              <a:rPr lang="en-US" sz="2000" b="1" dirty="0"/>
              <a:t>2] Synthetic function:</a:t>
            </a:r>
            <a:endParaRPr lang="en-US" sz="2000" dirty="0"/>
          </a:p>
          <a:p>
            <a:pPr marL="0" indent="0">
              <a:buNone/>
            </a:pPr>
            <a:r>
              <a:rPr lang="en-US" sz="2000" dirty="0" smtClean="0"/>
              <a:t>• Plasma </a:t>
            </a:r>
            <a:r>
              <a:rPr lang="en-US" sz="2000" dirty="0"/>
              <a:t>protein ( Except immunoglobulin and complements) </a:t>
            </a:r>
          </a:p>
          <a:p>
            <a:pPr marL="0" indent="0">
              <a:buNone/>
            </a:pPr>
            <a:r>
              <a:rPr lang="en-US" sz="2000" dirty="0" smtClean="0"/>
              <a:t>• Coagulation </a:t>
            </a:r>
            <a:r>
              <a:rPr lang="en-US" sz="2000" dirty="0"/>
              <a:t>factor ( 1972 ) </a:t>
            </a:r>
          </a:p>
          <a:p>
            <a:pPr marL="0" indent="0">
              <a:buNone/>
            </a:pPr>
            <a:r>
              <a:rPr lang="en-US" sz="2000" dirty="0" smtClean="0"/>
              <a:t>• Primary </a:t>
            </a:r>
            <a:r>
              <a:rPr lang="en-US" sz="2000" dirty="0"/>
              <a:t>bile acids </a:t>
            </a:r>
          </a:p>
          <a:p>
            <a:r>
              <a:rPr lang="en-US" sz="2000" dirty="0"/>
              <a:t>The liver has large functional reserve, deficiency in the synthetic function can only detected if liver disease is extensive </a:t>
            </a:r>
          </a:p>
          <a:p>
            <a:pPr marL="0" indent="0">
              <a:buNone/>
            </a:pPr>
            <a:r>
              <a:rPr lang="en-US" sz="2000" b="1" dirty="0"/>
              <a:t>3] Excretory and detoxification function:</a:t>
            </a:r>
            <a:endParaRPr lang="en-US" sz="2000" dirty="0"/>
          </a:p>
          <a:p>
            <a:pPr marL="0" indent="0">
              <a:buNone/>
            </a:pPr>
            <a:r>
              <a:rPr lang="en-US" sz="2000" dirty="0"/>
              <a:t>• Metabolism and excretion of bilirubin</a:t>
            </a:r>
          </a:p>
          <a:p>
            <a:pPr marL="0" indent="0">
              <a:buNone/>
            </a:pPr>
            <a:r>
              <a:rPr lang="en-US" sz="2000" dirty="0"/>
              <a:t>• Many drug metabolized and inactivated </a:t>
            </a:r>
          </a:p>
        </p:txBody>
      </p:sp>
    </p:spTree>
    <p:extLst>
      <p:ext uri="{BB962C8B-B14F-4D97-AF65-F5344CB8AC3E}">
        <p14:creationId xmlns:p14="http://schemas.microsoft.com/office/powerpoint/2010/main" val="3605023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838200" y="365126"/>
            <a:ext cx="10515600" cy="6218554"/>
          </a:xfrm>
          <a:prstGeom prst="rect">
            <a:avLst/>
          </a:prstGeom>
        </p:spPr>
      </p:pic>
    </p:spTree>
    <p:extLst>
      <p:ext uri="{BB962C8B-B14F-4D97-AF65-F5344CB8AC3E}">
        <p14:creationId xmlns:p14="http://schemas.microsoft.com/office/powerpoint/2010/main" val="4249634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515600" cy="722813"/>
          </a:xfrm>
        </p:spPr>
        <p:txBody>
          <a:bodyPr>
            <a:normAutofit/>
          </a:bodyPr>
          <a:lstStyle/>
          <a:p>
            <a:r>
              <a:rPr lang="en-US" b="1" dirty="0" smtClean="0">
                <a:solidFill>
                  <a:srgbClr val="FF0000"/>
                </a:solidFill>
              </a:rPr>
              <a:t>Bilirubin metabolism </a:t>
            </a:r>
            <a:endParaRPr lang="en-US" b="1" dirty="0">
              <a:solidFill>
                <a:srgbClr val="FF000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879567"/>
            <a:ext cx="10195560" cy="5747655"/>
          </a:xfrm>
          <a:prstGeom prst="rect">
            <a:avLst/>
          </a:prstGeom>
          <a:noFill/>
          <a:ln>
            <a:noFill/>
          </a:ln>
        </p:spPr>
      </p:pic>
    </p:spTree>
    <p:extLst>
      <p:ext uri="{BB962C8B-B14F-4D97-AF65-F5344CB8AC3E}">
        <p14:creationId xmlns:p14="http://schemas.microsoft.com/office/powerpoint/2010/main" val="2580592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6389"/>
            <a:ext cx="10515600" cy="5680574"/>
          </a:xfrm>
        </p:spPr>
        <p:txBody>
          <a:bodyPr>
            <a:normAutofit fontScale="77500" lnSpcReduction="20000"/>
          </a:bodyPr>
          <a:lstStyle/>
          <a:p>
            <a:r>
              <a:rPr lang="en-US" sz="3600" b="1" i="1" dirty="0">
                <a:solidFill>
                  <a:srgbClr val="FFC000"/>
                </a:solidFill>
              </a:rPr>
              <a:t>Jaundice:</a:t>
            </a:r>
            <a:endParaRPr lang="en-US" sz="3600" dirty="0">
              <a:solidFill>
                <a:srgbClr val="FFC000"/>
              </a:solidFill>
            </a:endParaRPr>
          </a:p>
          <a:p>
            <a:r>
              <a:rPr lang="en-US" dirty="0"/>
              <a:t>Jaundice is a yellow discoloration of the skin or sclera. This is due to the presence of bilirubin in the plasma in a concentration is greater than </a:t>
            </a:r>
            <a:r>
              <a:rPr lang="en-US" dirty="0" smtClean="0"/>
              <a:t>about </a:t>
            </a:r>
            <a:r>
              <a:rPr lang="en-US" dirty="0"/>
              <a:t>50 µ</a:t>
            </a:r>
            <a:r>
              <a:rPr lang="en-US" dirty="0" err="1"/>
              <a:t>mol</a:t>
            </a:r>
            <a:r>
              <a:rPr lang="en-US" dirty="0"/>
              <a:t>/L</a:t>
            </a:r>
            <a:r>
              <a:rPr lang="en-US" dirty="0" smtClean="0"/>
              <a:t>.[</a:t>
            </a:r>
            <a:r>
              <a:rPr lang="en-US" dirty="0"/>
              <a:t>3 mg\dl</a:t>
            </a:r>
            <a:r>
              <a:rPr lang="en-US" dirty="0" smtClean="0"/>
              <a:t>]</a:t>
            </a:r>
          </a:p>
          <a:p>
            <a:pPr lvl="0"/>
            <a:endParaRPr lang="en-US" b="1" dirty="0" smtClean="0"/>
          </a:p>
          <a:p>
            <a:pPr marL="0" indent="0">
              <a:buNone/>
            </a:pPr>
            <a:r>
              <a:rPr lang="en-US" b="1" dirty="0"/>
              <a:t>Types of jaundice according to the site of disorders:</a:t>
            </a:r>
            <a:endParaRPr lang="en-US" dirty="0"/>
          </a:p>
          <a:p>
            <a:pPr marL="0" lvl="0" indent="0">
              <a:buNone/>
            </a:pPr>
            <a:endParaRPr lang="en-US" sz="3600" b="1" i="1" dirty="0"/>
          </a:p>
          <a:p>
            <a:pPr lvl="0"/>
            <a:r>
              <a:rPr lang="en-US" b="1" dirty="0" err="1" smtClean="0"/>
              <a:t>Prehepatic</a:t>
            </a:r>
            <a:r>
              <a:rPr lang="en-US" b="1" dirty="0" smtClean="0"/>
              <a:t> </a:t>
            </a:r>
            <a:r>
              <a:rPr lang="en-US" b="1" dirty="0"/>
              <a:t>jaundice</a:t>
            </a:r>
            <a:r>
              <a:rPr lang="en-US" b="1" dirty="0" smtClean="0"/>
              <a:t>:</a:t>
            </a:r>
          </a:p>
          <a:p>
            <a:pPr marL="0" indent="0">
              <a:buNone/>
            </a:pPr>
            <a:r>
              <a:rPr lang="en-US" dirty="0" smtClean="0"/>
              <a:t>An </a:t>
            </a:r>
            <a:r>
              <a:rPr lang="en-US" dirty="0"/>
              <a:t>increased rate of bilirubin production </a:t>
            </a:r>
            <a:r>
              <a:rPr lang="en-US" dirty="0" smtClean="0"/>
              <a:t>exceeds normal </a:t>
            </a:r>
            <a:r>
              <a:rPr lang="en-US" dirty="0"/>
              <a:t>binding capacity of the liver to conjugation, like in </a:t>
            </a:r>
            <a:r>
              <a:rPr lang="en-US" dirty="0" smtClean="0"/>
              <a:t>Hemolytic </a:t>
            </a:r>
            <a:r>
              <a:rPr lang="en-US" dirty="0"/>
              <a:t>anemia </a:t>
            </a:r>
            <a:r>
              <a:rPr lang="en-US" dirty="0" smtClean="0"/>
              <a:t>Due </a:t>
            </a:r>
            <a:r>
              <a:rPr lang="en-US" dirty="0"/>
              <a:t>to drugs or toxins like arsenate</a:t>
            </a:r>
            <a:r>
              <a:rPr lang="en-US" dirty="0" smtClean="0"/>
              <a:t>.</a:t>
            </a:r>
          </a:p>
          <a:p>
            <a:pPr lvl="0"/>
            <a:r>
              <a:rPr lang="en-US" b="1" dirty="0"/>
              <a:t>Hepatic jaundice:</a:t>
            </a:r>
            <a:endParaRPr lang="en-US" dirty="0"/>
          </a:p>
          <a:p>
            <a:pPr marL="0" indent="0">
              <a:buNone/>
            </a:pPr>
            <a:r>
              <a:rPr lang="en-US" dirty="0"/>
              <a:t>The load of bilirubin is normal, but cannot be </a:t>
            </a:r>
            <a:r>
              <a:rPr lang="en-US" dirty="0" smtClean="0"/>
              <a:t>conjugated and /or excreted by damaged liver cells like in </a:t>
            </a:r>
            <a:r>
              <a:rPr lang="en-US" b="1" dirty="0" err="1" smtClean="0"/>
              <a:t>Crigler-Najjar</a:t>
            </a:r>
            <a:r>
              <a:rPr lang="en-US" b="1" dirty="0" smtClean="0"/>
              <a:t> and  Gilbert’s  Syndrome</a:t>
            </a:r>
            <a:r>
              <a:rPr lang="en-US" dirty="0" smtClean="0"/>
              <a:t> </a:t>
            </a:r>
          </a:p>
          <a:p>
            <a:pPr lvl="0"/>
            <a:r>
              <a:rPr lang="en-US" b="1" dirty="0" smtClean="0"/>
              <a:t>Post </a:t>
            </a:r>
            <a:r>
              <a:rPr lang="en-US" b="1" dirty="0"/>
              <a:t>hepatic jaundice: </a:t>
            </a:r>
            <a:endParaRPr lang="en-US" dirty="0"/>
          </a:p>
          <a:p>
            <a:pPr marL="0" indent="0">
              <a:buNone/>
            </a:pPr>
            <a:r>
              <a:rPr lang="en-US" dirty="0"/>
              <a:t>The biliary flow is obstructed, so that conjugated bilirubin cannot be excreted into the intestine and is regurgitated into the systemic circulation like in gallstone, carcinoma of the head of the pancreas, </a:t>
            </a:r>
            <a:r>
              <a:rPr lang="en-US" dirty="0" err="1"/>
              <a:t>hydatic</a:t>
            </a:r>
            <a:r>
              <a:rPr lang="en-US" dirty="0"/>
              <a:t> liver disease and primary biliary cirrhosis.</a:t>
            </a:r>
          </a:p>
          <a:p>
            <a:pPr marL="0" indent="0">
              <a:buNone/>
            </a:pPr>
            <a:r>
              <a:rPr lang="en-US" dirty="0" smtClean="0"/>
              <a:t> </a:t>
            </a:r>
          </a:p>
          <a:p>
            <a:endParaRPr lang="en-US" dirty="0" smtClean="0"/>
          </a:p>
          <a:p>
            <a:endParaRPr lang="en-US" dirty="0"/>
          </a:p>
        </p:txBody>
      </p:sp>
      <p:pic>
        <p:nvPicPr>
          <p:cNvPr id="9" name="Picture 8"/>
          <p:cNvPicPr/>
          <p:nvPr/>
        </p:nvPicPr>
        <p:blipFill>
          <a:blip r:embed="rId2"/>
          <a:stretch>
            <a:fillRect/>
          </a:stretch>
        </p:blipFill>
        <p:spPr>
          <a:xfrm>
            <a:off x="8239397" y="1533116"/>
            <a:ext cx="1984466" cy="1179195"/>
          </a:xfrm>
          <a:prstGeom prst="rect">
            <a:avLst/>
          </a:prstGeom>
        </p:spPr>
      </p:pic>
    </p:spTree>
    <p:extLst>
      <p:ext uri="{BB962C8B-B14F-4D97-AF65-F5344CB8AC3E}">
        <p14:creationId xmlns:p14="http://schemas.microsoft.com/office/powerpoint/2010/main" val="3816697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07515"/>
          </a:xfrm>
        </p:spPr>
        <p:txBody>
          <a:bodyPr>
            <a:normAutofit/>
          </a:bodyPr>
          <a:lstStyle/>
          <a:p>
            <a:r>
              <a:rPr lang="en-US" sz="3200" b="1" dirty="0"/>
              <a:t>Types of hyperbilirubinemia:</a:t>
            </a:r>
            <a:br>
              <a:rPr lang="en-US" sz="3200" b="1" dirty="0"/>
            </a:br>
            <a:r>
              <a:rPr lang="en-US" sz="3200" b="1" dirty="0" smtClean="0">
                <a:solidFill>
                  <a:srgbClr val="FF0000"/>
                </a:solidFill>
              </a:rPr>
              <a:t>1]</a:t>
            </a:r>
            <a:r>
              <a:rPr lang="en-US" sz="3200" b="1" dirty="0" smtClean="0"/>
              <a:t>Unconjugated hyperbilirubinemia</a:t>
            </a:r>
            <a:br>
              <a:rPr lang="en-US" sz="3200" b="1" dirty="0" smtClean="0"/>
            </a:br>
            <a:r>
              <a:rPr lang="en-US" sz="3200" b="1" dirty="0" smtClean="0">
                <a:solidFill>
                  <a:srgbClr val="FF0000"/>
                </a:solidFill>
              </a:rPr>
              <a:t>2]</a:t>
            </a:r>
            <a:r>
              <a:rPr lang="en-US" sz="3200" b="1" dirty="0" smtClean="0"/>
              <a:t>Conjugated </a:t>
            </a:r>
            <a:r>
              <a:rPr lang="en-US" sz="3200" b="1" dirty="0"/>
              <a:t>hyperbilirubinemia</a:t>
            </a:r>
          </a:p>
        </p:txBody>
      </p:sp>
      <p:sp>
        <p:nvSpPr>
          <p:cNvPr id="3" name="Content Placeholder 2"/>
          <p:cNvSpPr>
            <a:spLocks noGrp="1"/>
          </p:cNvSpPr>
          <p:nvPr>
            <p:ph idx="1"/>
          </p:nvPr>
        </p:nvSpPr>
        <p:spPr>
          <a:xfrm>
            <a:off x="838200" y="2386149"/>
            <a:ext cx="10515600" cy="3790814"/>
          </a:xfrm>
        </p:spPr>
        <p:txBody>
          <a:bodyPr>
            <a:normAutofit lnSpcReduction="10000"/>
          </a:bodyPr>
          <a:lstStyle/>
          <a:p>
            <a:pPr marL="0" lvl="0" indent="0">
              <a:buNone/>
            </a:pPr>
            <a:r>
              <a:rPr lang="en-US" b="1" u="sng" dirty="0" smtClean="0">
                <a:solidFill>
                  <a:srgbClr val="FF0000"/>
                </a:solidFill>
              </a:rPr>
              <a:t>1] </a:t>
            </a:r>
            <a:r>
              <a:rPr lang="en-US" b="1" u="sng" dirty="0" smtClean="0"/>
              <a:t>Unconjugated </a:t>
            </a:r>
            <a:r>
              <a:rPr lang="en-US" b="1" u="sng" dirty="0"/>
              <a:t>hyperbilirubinemia </a:t>
            </a:r>
            <a:endParaRPr lang="en-US" dirty="0"/>
          </a:p>
          <a:p>
            <a:pPr marL="0" lvl="0" indent="0">
              <a:buNone/>
            </a:pPr>
            <a:r>
              <a:rPr lang="en-US" dirty="0"/>
              <a:t>Occur when there is increase in bilirubin load in: </a:t>
            </a:r>
          </a:p>
          <a:p>
            <a:pPr marL="0" lvl="0" indent="0">
              <a:buNone/>
            </a:pPr>
            <a:r>
              <a:rPr lang="en-US" dirty="0" smtClean="0"/>
              <a:t>1) hemolysis </a:t>
            </a:r>
            <a:r>
              <a:rPr lang="en-US" dirty="0"/>
              <a:t>Hemolytic jaundice</a:t>
            </a:r>
          </a:p>
          <a:p>
            <a:pPr marL="0" lvl="0" indent="0">
              <a:buNone/>
            </a:pPr>
            <a:r>
              <a:rPr lang="en-US" dirty="0" smtClean="0"/>
              <a:t>2) Neonatal </a:t>
            </a:r>
            <a:r>
              <a:rPr lang="en-US" dirty="0"/>
              <a:t>jaundice </a:t>
            </a:r>
          </a:p>
          <a:p>
            <a:pPr lvl="0"/>
            <a:r>
              <a:rPr lang="en-US" dirty="0"/>
              <a:t> </a:t>
            </a:r>
            <a:r>
              <a:rPr lang="en-US" dirty="0" smtClean="0"/>
              <a:t>Or impaired </a:t>
            </a:r>
            <a:r>
              <a:rPr lang="en-US" dirty="0"/>
              <a:t>conjugation of bilirubin to glucoronate in the </a:t>
            </a:r>
            <a:r>
              <a:rPr lang="en-US" dirty="0" smtClean="0"/>
              <a:t>liver in:</a:t>
            </a:r>
          </a:p>
          <a:p>
            <a:pPr marL="0" indent="0">
              <a:buNone/>
            </a:pPr>
            <a:r>
              <a:rPr lang="en-US" dirty="0" smtClean="0"/>
              <a:t> Inherited unconjugated hyperbilirubinemia</a:t>
            </a:r>
          </a:p>
          <a:p>
            <a:pPr marL="0" lvl="0" indent="0">
              <a:buNone/>
            </a:pPr>
            <a:r>
              <a:rPr lang="en-US" dirty="0" smtClean="0"/>
              <a:t>1) Gilbert’s </a:t>
            </a:r>
            <a:r>
              <a:rPr lang="en-US" dirty="0"/>
              <a:t>syndrome</a:t>
            </a:r>
          </a:p>
          <a:p>
            <a:pPr marL="0" lvl="0" indent="0">
              <a:buNone/>
            </a:pPr>
            <a:r>
              <a:rPr lang="en-US" dirty="0" smtClean="0"/>
              <a:t>2) </a:t>
            </a:r>
            <a:r>
              <a:rPr lang="en-US" dirty="0" err="1" smtClean="0"/>
              <a:t>Crigler-Najjar</a:t>
            </a:r>
            <a:r>
              <a:rPr lang="en-US" dirty="0" smtClean="0"/>
              <a:t> </a:t>
            </a:r>
            <a:r>
              <a:rPr lang="en-US" dirty="0"/>
              <a:t>syndrome</a:t>
            </a:r>
          </a:p>
        </p:txBody>
      </p:sp>
    </p:spTree>
    <p:extLst>
      <p:ext uri="{BB962C8B-B14F-4D97-AF65-F5344CB8AC3E}">
        <p14:creationId xmlns:p14="http://schemas.microsoft.com/office/powerpoint/2010/main" val="207072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5726"/>
            <a:ext cx="10515600" cy="5541237"/>
          </a:xfrm>
        </p:spPr>
        <p:txBody>
          <a:bodyPr>
            <a:normAutofit fontScale="92500" lnSpcReduction="10000"/>
          </a:bodyPr>
          <a:lstStyle/>
          <a:p>
            <a:pPr lvl="0"/>
            <a:r>
              <a:rPr lang="en-US" b="1" dirty="0"/>
              <a:t>Hemolytic jaundice</a:t>
            </a:r>
            <a:endParaRPr lang="en-US" dirty="0"/>
          </a:p>
          <a:p>
            <a:r>
              <a:rPr lang="en-US" dirty="0"/>
              <a:t>There are many causes of </a:t>
            </a:r>
            <a:r>
              <a:rPr lang="en-US" dirty="0" err="1"/>
              <a:t>haemolysis</a:t>
            </a:r>
            <a:r>
              <a:rPr lang="en-US" dirty="0"/>
              <a:t>, including sickle cell </a:t>
            </a:r>
            <a:r>
              <a:rPr lang="en-US" dirty="0" err="1"/>
              <a:t>anaemia</a:t>
            </a:r>
            <a:r>
              <a:rPr lang="en-US" dirty="0"/>
              <a:t>, </a:t>
            </a:r>
            <a:r>
              <a:rPr lang="en-US" dirty="0" err="1"/>
              <a:t>thalassaemia</a:t>
            </a:r>
            <a:r>
              <a:rPr lang="en-US" dirty="0"/>
              <a:t> and spherocytosis, and it can also be drug or autoimmune induced.</a:t>
            </a:r>
          </a:p>
          <a:p>
            <a:r>
              <a:rPr lang="en-US" u="sng" dirty="0"/>
              <a:t>Unconjugated hyperbilirubinemia:</a:t>
            </a:r>
            <a:r>
              <a:rPr lang="en-US" dirty="0"/>
              <a:t> the liver is healthy. There will be high amounts of AST and lactate dehydrogenase (LDH1 and LDH2). Blood reticulocytes may be raised, with abnormal blood film and a low plasma </a:t>
            </a:r>
            <a:r>
              <a:rPr lang="en-US" dirty="0" err="1"/>
              <a:t>haptoglobin</a:t>
            </a:r>
            <a:r>
              <a:rPr lang="en-US" dirty="0"/>
              <a:t> concentration.</a:t>
            </a:r>
          </a:p>
          <a:p>
            <a:pPr marL="0" indent="0">
              <a:buNone/>
            </a:pPr>
            <a:r>
              <a:rPr lang="en-US" dirty="0"/>
              <a:t> </a:t>
            </a:r>
          </a:p>
          <a:p>
            <a:r>
              <a:rPr lang="en-US" b="1" dirty="0" smtClean="0"/>
              <a:t>Neonatal </a:t>
            </a:r>
            <a:r>
              <a:rPr lang="en-US" b="1" dirty="0"/>
              <a:t>jaundice </a:t>
            </a:r>
            <a:endParaRPr lang="en-US" dirty="0"/>
          </a:p>
          <a:p>
            <a:r>
              <a:rPr lang="en-US" dirty="0"/>
              <a:t>Accelerated hemolysis around the time of birth, immature hepatic system for the uptake, conjugation and secretion of bilirubin.</a:t>
            </a:r>
          </a:p>
          <a:p>
            <a:r>
              <a:rPr lang="en-US" b="1" dirty="0"/>
              <a:t>Physiological jaundice:</a:t>
            </a:r>
            <a:r>
              <a:rPr lang="en-US" dirty="0"/>
              <a:t> normal full term babies show jaundice between days   2-8 of life.</a:t>
            </a:r>
          </a:p>
        </p:txBody>
      </p:sp>
      <p:pic>
        <p:nvPicPr>
          <p:cNvPr id="4" name="Picture 3"/>
          <p:cNvPicPr/>
          <p:nvPr/>
        </p:nvPicPr>
        <p:blipFill rotWithShape="1">
          <a:blip r:embed="rId2"/>
          <a:srcRect l="47949" t="30542" r="24231" b="14301"/>
          <a:stretch/>
        </p:blipFill>
        <p:spPr bwMode="auto">
          <a:xfrm>
            <a:off x="9120324" y="5565775"/>
            <a:ext cx="2015490" cy="1222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0714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1447</Words>
  <Application>Microsoft Office PowerPoint</Application>
  <PresentationFormat>Widescreen</PresentationFormat>
  <Paragraphs>154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Liver fuction test Jaundice  </vt:lpstr>
      <vt:lpstr>Structure of Liver </vt:lpstr>
      <vt:lpstr>PowerPoint Presentation</vt:lpstr>
      <vt:lpstr>Functions of liver</vt:lpstr>
      <vt:lpstr>PowerPoint Presentation</vt:lpstr>
      <vt:lpstr>Bilirubin metabolism </vt:lpstr>
      <vt:lpstr>PowerPoint Presentation</vt:lpstr>
      <vt:lpstr>Types of hyperbilirubinemia: 1]Unconjugated hyperbilirubinemia 2]Conjugated hyperbilirubinemia</vt:lpstr>
      <vt:lpstr>PowerPoint Presentation</vt:lpstr>
      <vt:lpstr>PowerPoint Presentation</vt:lpstr>
      <vt:lpstr>PowerPoint Presentation</vt:lpstr>
      <vt:lpstr>Notes:</vt:lpstr>
      <vt:lpstr>Diseases of the liver: Hepatocellular damage:</vt:lpstr>
      <vt:lpstr>Aminotransferase measurments:</vt:lpstr>
      <vt:lpstr>Notes:</vt:lpstr>
      <vt:lpstr> Hepatic excretory function: Cholestasis: </vt:lpstr>
      <vt:lpstr>Alkaline phosphatase [ALP]</vt:lpstr>
      <vt:lpstr>Gamma -Glutamyl transferase:</vt:lpstr>
      <vt:lpstr>Examples of increased level of ALP: </vt:lpstr>
      <vt:lpstr>Primary biliary cirrhosis:</vt:lpstr>
      <vt:lpstr>Hepatic synthetic function: </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fuction test Jaundice </dc:title>
  <dc:creator>Maher</dc:creator>
  <cp:lastModifiedBy>Maher</cp:lastModifiedBy>
  <cp:revision>43</cp:revision>
  <dcterms:created xsi:type="dcterms:W3CDTF">2023-10-13T21:59:47Z</dcterms:created>
  <dcterms:modified xsi:type="dcterms:W3CDTF">2023-10-26T17:24:57Z</dcterms:modified>
</cp:coreProperties>
</file>